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3" r:id="rId1"/>
    <p:sldMasterId id="2147483694" r:id="rId2"/>
    <p:sldMasterId id="2147483695" r:id="rId3"/>
    <p:sldMasterId id="2147483696" r:id="rId4"/>
    <p:sldMasterId id="2147483697" r:id="rId5"/>
  </p:sldMasterIdLst>
  <p:notesMasterIdLst>
    <p:notesMasterId r:id="rId5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94631"/>
  </p:normalViewPr>
  <p:slideViewPr>
    <p:cSldViewPr snapToGrid="0" snapToObjects="1">
      <p:cViewPr varScale="1">
        <p:scale>
          <a:sx n="120" d="100"/>
          <a:sy n="120" d="100"/>
        </p:scale>
        <p:origin x="200"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89" name="Shape 18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1</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5" name="Shape 52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Because the Platform supports a number of </a:t>
            </a:r>
            <a:r>
              <a:rPr lang="en-US" sz="1200" b="1" i="0" u="none" strike="noStrike" cap="none">
                <a:solidFill>
                  <a:schemeClr val="dk1"/>
                </a:solidFill>
                <a:latin typeface="Calibri"/>
                <a:ea typeface="Calibri"/>
                <a:cs typeface="Calibri"/>
                <a:sym typeface="Calibri"/>
              </a:rPr>
              <a:t>languages and frameworks</a:t>
            </a:r>
            <a:r>
              <a:rPr lang="en-US" sz="1200" b="0" i="0" u="none" strike="noStrike" cap="none">
                <a:solidFill>
                  <a:schemeClr val="dk1"/>
                </a:solidFill>
                <a:latin typeface="Calibri"/>
                <a:ea typeface="Calibri"/>
                <a:cs typeface="Calibri"/>
                <a:sym typeface="Calibri"/>
              </a:rPr>
              <a:t>.  Ops no longer prepares special app stacks and configurations</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With just 1 platform, ops can easily provide devs the flexibility</a:t>
            </a:r>
            <a:r>
              <a:rPr lang="en-US" sz="1200" b="0" i="0" u="none" strike="noStrike" cap="none">
                <a:solidFill>
                  <a:schemeClr val="dk1"/>
                </a:solidFill>
                <a:latin typeface="Calibri"/>
                <a:ea typeface="Calibri"/>
                <a:cs typeface="Calibri"/>
                <a:sym typeface="Calibri"/>
              </a:rPr>
              <a:t> to use the languages of choice, and the same experience across all of them while </a:t>
            </a:r>
            <a:r>
              <a:rPr lang="en-US" sz="1200" b="1" i="0" u="none" strike="noStrike" cap="none">
                <a:solidFill>
                  <a:schemeClr val="dk1"/>
                </a:solidFill>
                <a:latin typeface="Calibri"/>
                <a:ea typeface="Calibri"/>
                <a:cs typeface="Calibri"/>
                <a:sym typeface="Calibri"/>
              </a:rPr>
              <a:t>greatly reducing IT complexity</a:t>
            </a:r>
            <a:r>
              <a:rPr lang="en-US" sz="1200" b="0" i="0" u="none" strike="noStrike" cap="none">
                <a:solidFill>
                  <a:schemeClr val="dk1"/>
                </a:solidFill>
                <a:latin typeface="Calibri"/>
                <a:ea typeface="Calibri"/>
                <a:cs typeface="Calibri"/>
                <a:sym typeface="Calibri"/>
              </a:rPr>
              <a:t>.</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Environments can be made immediately available through self service with </a:t>
            </a:r>
            <a:r>
              <a:rPr lang="en-US" sz="1200" b="0" i="0" u="none" strike="noStrike" cap="none">
                <a:solidFill>
                  <a:schemeClr val="dk1"/>
                </a:solidFill>
                <a:latin typeface="Calibri"/>
                <a:ea typeface="Calibri"/>
                <a:cs typeface="Calibri"/>
                <a:sym typeface="Calibri"/>
              </a:rPr>
              <a:t>the right policies applied the second developers need it.</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Devs  simply push their app “</a:t>
            </a:r>
            <a:r>
              <a:rPr lang="en-US" sz="1200" b="1" i="0" u="none" strike="noStrike" cap="none">
                <a:solidFill>
                  <a:schemeClr val="dk1"/>
                </a:solidFill>
                <a:latin typeface="Calibri"/>
                <a:ea typeface="Calibri"/>
                <a:cs typeface="Calibri"/>
                <a:sym typeface="Calibri"/>
              </a:rPr>
              <a:t>cf push”</a:t>
            </a:r>
            <a:r>
              <a:rPr lang="en-US" sz="1200" b="0" i="0" u="none" strike="noStrike" cap="none">
                <a:solidFill>
                  <a:schemeClr val="dk1"/>
                </a:solidFill>
                <a:latin typeface="Calibri"/>
                <a:ea typeface="Calibri"/>
                <a:cs typeface="Calibri"/>
                <a:sym typeface="Calibri"/>
              </a:rPr>
              <a:t> either via command line or IDE. The platform </a:t>
            </a:r>
            <a:r>
              <a:rPr lang="en-US" sz="1200" b="1" i="0" u="none" strike="noStrike" cap="none">
                <a:solidFill>
                  <a:schemeClr val="dk1"/>
                </a:solidFill>
                <a:latin typeface="Calibri"/>
                <a:ea typeface="Calibri"/>
                <a:cs typeface="Calibri"/>
                <a:sym typeface="Calibri"/>
              </a:rPr>
              <a:t>detects what kind of app </a:t>
            </a:r>
            <a:r>
              <a:rPr lang="en-US" sz="1200" b="0" i="0" u="none" strike="noStrike" cap="none">
                <a:solidFill>
                  <a:schemeClr val="dk1"/>
                </a:solidFill>
                <a:latin typeface="Calibri"/>
                <a:ea typeface="Calibri"/>
                <a:cs typeface="Calibri"/>
                <a:sym typeface="Calibri"/>
              </a:rPr>
              <a:t>it is, provisions the resources and runs your app in a container -  no waiting.  Those resources  like embedded webserver, the app configurations, the service connections that the app is bound to, are all bundled into what we call a “buildpack”. Ops teams can curate and customize the buildpacks to ensure developers are on the most secure and up to date versions. </a:t>
            </a:r>
          </a:p>
          <a:p>
            <a:pPr marL="457200" marR="0" lvl="1"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&lt;optional: if you know the devs want to use Docker&gt;</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PCF also runs Docker images. Docker is basically a container format and is “packaging and a subystem” concern. Docker by itself is not a platform and has limited value on its own. If Developers want to use Docker, they can now leverage the built in Pivotal Cloud Foundry platform capabilities that we will talk about shortly to run Docker images. This doesn’t mean that developers should pull together a random set of Docker images and magically get orchestration and management. We see developers building Docker images from their continuous integration processes. From our POV its just about offering an alternate mechanism for deploying code that’s independent of container formats so that developers continue to have flexibility.</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a:r>
            <a:br>
              <a:rPr lang="en-US" sz="1200" b="0" i="0" u="none" strike="noStrike" cap="none">
                <a:solidFill>
                  <a:schemeClr val="dk1"/>
                </a:solidFill>
                <a:latin typeface="Calibri"/>
                <a:ea typeface="Calibri"/>
                <a:cs typeface="Calibri"/>
                <a:sym typeface="Calibri"/>
              </a:rPr>
            </a:br>
            <a:endParaRPr lang="en-US"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26" name="Shape 52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50" name="Shape 55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PCF delivers the complete Microservices framework on the platform via Spring Boot and Cloud.</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Spring boot is a great scaffolding for developers to churn out applications. But microservices is not just  a developer concern.</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If all of the operational tasks necessary run microservices are to function correctly, that’s non trivial.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Spring Cloud Services based on the Netflix OSS components - provides solutions to some of the more commonly encountered challenges and operational overheads when building distributed systems with microservices.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How does one know which services exist? There is service registry.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How does one keep them highly available and mitigate cascading service failures? There is Circuit breaker.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How do you keep configuration centralized and uniform across scaled out services? There’s Configuration manager.</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We have distributed sessions to store web session data.</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In PCF these capabilities are available from day-1 because it  is pre-wired into the platfrom. Its purpose built for distributed, horizontally scalable application architectures. There are lots of platforms out there, but to date,  none of them are including these services as part of the platform package.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1" name="Shape 56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Services are pre-packaged for simple consumption</a:t>
            </a:r>
            <a:r>
              <a:rPr lang="en-US" sz="1200" b="0" i="0" u="none" strike="noStrike" cap="none">
                <a:solidFill>
                  <a:schemeClr val="dk1"/>
                </a:solidFill>
                <a:latin typeface="Calibri"/>
                <a:ea typeface="Calibri"/>
                <a:cs typeface="Calibri"/>
                <a:sym typeface="Calibri"/>
              </a:rPr>
              <a:t> on the platform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Devs get Easy access to supporting services for their apps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Services can be selected from many different offerings and consumed through our built in marketplace that can be managed and curated by Ops. </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Single Sign On, Continuous integration service, Spring Cloud services, data services, partner services, etc.</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a:t>
            </a:r>
            <a:r>
              <a:rPr lang="en-US" sz="1200" b="1" i="0" u="none" strike="noStrike" cap="none">
                <a:solidFill>
                  <a:schemeClr val="dk1"/>
                </a:solidFill>
                <a:latin typeface="Calibri"/>
                <a:ea typeface="Calibri"/>
                <a:cs typeface="Calibri"/>
                <a:sym typeface="Calibri"/>
              </a:rPr>
              <a:t>Provisioning, the full lifecycle and the Availability </a:t>
            </a:r>
            <a:r>
              <a:rPr lang="en-US" sz="1200" b="0" i="0" u="none" strike="noStrike" cap="none">
                <a:solidFill>
                  <a:schemeClr val="dk1"/>
                </a:solidFill>
                <a:latin typeface="Calibri"/>
                <a:ea typeface="Calibri"/>
                <a:cs typeface="Calibri"/>
                <a:sym typeface="Calibri"/>
              </a:rPr>
              <a:t>of the services is </a:t>
            </a:r>
            <a:r>
              <a:rPr lang="en-US" sz="1200" b="1" i="0" u="none" strike="noStrike" cap="none">
                <a:solidFill>
                  <a:schemeClr val="dk1"/>
                </a:solidFill>
                <a:latin typeface="Calibri"/>
                <a:ea typeface="Calibri"/>
                <a:cs typeface="Calibri"/>
                <a:sym typeface="Calibri"/>
              </a:rPr>
              <a:t>all managed through PCF </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And operators </a:t>
            </a:r>
            <a:r>
              <a:rPr lang="en-US" sz="1200" b="1" i="0" u="none" strike="noStrike" cap="none">
                <a:solidFill>
                  <a:schemeClr val="dk1"/>
                </a:solidFill>
                <a:latin typeface="Calibri"/>
                <a:ea typeface="Calibri"/>
                <a:cs typeface="Calibri"/>
                <a:sym typeface="Calibri"/>
              </a:rPr>
              <a:t>have Common access control and audit trails</a:t>
            </a:r>
            <a:r>
              <a:rPr lang="en-US" sz="1200" b="0" i="0" u="none" strike="noStrike" cap="none">
                <a:solidFill>
                  <a:schemeClr val="dk1"/>
                </a:solidFill>
                <a:latin typeface="Calibri"/>
                <a:ea typeface="Calibri"/>
                <a:cs typeface="Calibri"/>
                <a:sym typeface="Calibri"/>
              </a:rPr>
              <a:t> across the breadth of services</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If the apps need access to existing data services that are not part of the platform like e.g. Oracle DB, that’s possible as well.</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62" name="Shape 56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So far we have covered how Ops can easily provide the developers what they need to build the applications, let’s talk about deployment and beyond.</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18" name="Shape 61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4" name="Shape 66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SzPct val="25000"/>
              <a:buNone/>
            </a:pPr>
            <a:r>
              <a:rPr lang="en-US" sz="1200" b="1" i="0" u="none" strike="noStrike" cap="none">
                <a:solidFill>
                  <a:schemeClr val="dk1"/>
                </a:solidFill>
                <a:latin typeface="Calibri"/>
                <a:ea typeface="Calibri"/>
                <a:cs typeface="Calibri"/>
                <a:sym typeface="Calibri"/>
              </a:rPr>
              <a:t>Continuous delivery is key to iterative development process</a:t>
            </a:r>
            <a:r>
              <a:rPr lang="en-US" sz="1200" b="0" i="0" u="none" strike="noStrike" cap="none">
                <a:solidFill>
                  <a:schemeClr val="dk1"/>
                </a:solidFill>
                <a:latin typeface="Calibri"/>
                <a:ea typeface="Calibri"/>
                <a:cs typeface="Calibri"/>
                <a:sym typeface="Calibri"/>
              </a:rPr>
              <a:t> and CI/CD tools provide the </a:t>
            </a:r>
            <a:r>
              <a:rPr lang="en-US" sz="1200" b="1" i="0" u="none" strike="noStrike" cap="none">
                <a:solidFill>
                  <a:schemeClr val="dk1"/>
                </a:solidFill>
                <a:latin typeface="Calibri"/>
                <a:ea typeface="Calibri"/>
                <a:cs typeface="Calibri"/>
                <a:sym typeface="Calibri"/>
              </a:rPr>
              <a:t>framework for delivery process with transparency between Dev and Ops. </a:t>
            </a:r>
          </a:p>
          <a:p>
            <a:pPr marL="0" marR="0" lvl="0" indent="-114300" algn="l" rtl="0">
              <a:lnSpc>
                <a:spcPct val="100000"/>
              </a:lnSpc>
              <a:spcBef>
                <a:spcPts val="0"/>
              </a:spcBef>
              <a:spcAft>
                <a:spcPts val="0"/>
              </a:spcAft>
              <a:buClr>
                <a:schemeClr val="dk1"/>
              </a:buClr>
              <a:buSzPct val="150000"/>
              <a:buFont typeface="Calibri"/>
              <a:buNone/>
            </a:pPr>
            <a:r>
              <a:rPr lang="en-US" sz="1200" b="1" i="0" u="none" strike="noStrike" cap="none">
                <a:solidFill>
                  <a:schemeClr val="dk1"/>
                </a:solidFill>
                <a:latin typeface="Calibri"/>
                <a:ea typeface="Calibri"/>
                <a:cs typeface="Calibri"/>
                <a:sym typeface="Calibri"/>
              </a:rPr>
              <a:t>First platform built assuming CD as the prime directive. The platform</a:t>
            </a:r>
            <a:r>
              <a:rPr lang="en-US" sz="1800" b="1"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integrates tools and automates processes</a:t>
            </a:r>
            <a:r>
              <a:rPr lang="en-US" sz="1200" b="0" i="0" u="none" strike="noStrike" cap="none">
                <a:solidFill>
                  <a:schemeClr val="dk1"/>
                </a:solidFill>
                <a:latin typeface="Calibri"/>
                <a:ea typeface="Calibri"/>
                <a:cs typeface="Calibri"/>
                <a:sym typeface="Calibri"/>
              </a:rPr>
              <a:t> for full app lifecycle from testing to builds and deployment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It provides a </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consistent API to automate deployments</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 </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standard tooling for all apps</a:t>
            </a:r>
            <a:r>
              <a:rPr lang="en-US" sz="1200" b="0" i="0" u="none" strike="noStrike" cap="none">
                <a:solidFill>
                  <a:schemeClr val="dk1"/>
                </a:solidFill>
                <a:latin typeface="Calibri"/>
                <a:ea typeface="Calibri"/>
                <a:cs typeface="Calibri"/>
                <a:sym typeface="Calibri"/>
              </a:rPr>
              <a:t> with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C</a:t>
            </a:r>
            <a:r>
              <a:rPr lang="en-US" sz="1200" b="1" i="0" u="none" strike="noStrike" cap="none">
                <a:solidFill>
                  <a:schemeClr val="dk1"/>
                </a:solidFill>
                <a:latin typeface="Calibri"/>
                <a:ea typeface="Calibri"/>
                <a:cs typeface="Calibri"/>
                <a:sym typeface="Calibri"/>
              </a:rPr>
              <a:t>ommits from many teams rolling into production </a:t>
            </a:r>
            <a:r>
              <a:rPr lang="en-US" sz="1200" b="0" i="0" u="none" strike="noStrike" cap="none">
                <a:solidFill>
                  <a:schemeClr val="dk1"/>
                </a:solidFill>
                <a:latin typeface="Calibri"/>
                <a:ea typeface="Calibri"/>
                <a:cs typeface="Calibri"/>
                <a:sym typeface="Calibri"/>
              </a:rPr>
              <a:t>hosted env as </a:t>
            </a:r>
            <a:r>
              <a:rPr lang="en-US" sz="1200" b="1" i="0" u="none" strike="noStrike" cap="none">
                <a:solidFill>
                  <a:schemeClr val="dk1"/>
                </a:solidFill>
                <a:latin typeface="Calibri"/>
                <a:ea typeface="Calibri"/>
                <a:cs typeface="Calibri"/>
                <a:sym typeface="Calibri"/>
              </a:rPr>
              <a:t>fast as possible with safety</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GitLab, Jenkins and Artifactory can also be installed on and managed by Pivotal Cloud Foundry, which makes it even quicker and easier to get these platforms up and running.</a:t>
            </a:r>
          </a:p>
          <a:p>
            <a:pPr marL="457200" marR="0" lvl="1" indent="0" algn="l" rtl="0">
              <a:spcBef>
                <a:spcPts val="0"/>
              </a:spcBef>
              <a:spcAft>
                <a:spcPts val="0"/>
              </a:spcAft>
              <a:buSzPct val="25000"/>
              <a:buNone/>
            </a:pPr>
            <a:endParaRPr sz="1200" b="1"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1" i="0" u="none" strike="noStrike" cap="none">
                <a:solidFill>
                  <a:schemeClr val="dk1"/>
                </a:solidFill>
                <a:latin typeface="Calibri"/>
                <a:ea typeface="Calibri"/>
                <a:cs typeface="Calibri"/>
                <a:sym typeface="Calibri"/>
              </a:rPr>
              <a:t>-------------------Notes on the partner and SCS  products for in case of further discussion-------------------</a:t>
            </a:r>
          </a:p>
          <a:p>
            <a:pPr marL="0" marR="0" lvl="0" indent="0" algn="l" rtl="0">
              <a:spcBef>
                <a:spcPts val="0"/>
              </a:spcBef>
              <a:buSzPct val="25000"/>
              <a:buNone/>
            </a:pPr>
            <a:endParaRPr sz="1200" b="1"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Gitab</a:t>
            </a:r>
            <a:r>
              <a:rPr lang="en-US" sz="1200" b="0" i="0" u="none" strike="noStrike" cap="none">
                <a:solidFill>
                  <a:schemeClr val="dk1"/>
                </a:solidFill>
                <a:latin typeface="Calibri"/>
                <a:ea typeface="Calibri"/>
                <a:cs typeface="Calibri"/>
                <a:sym typeface="Calibri"/>
              </a:rPr>
              <a:t> - Source control product using GIT that includes git repository management, code reviews, issue tracking, wikis , etc. We provide a managed solution, including automated deployment, configuration, scaling &amp; upgrade (via Ops Manager)  with persisted data and configuration. Not required to be an expert in Git.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Jenkins</a:t>
            </a:r>
            <a:r>
              <a:rPr lang="en-US" sz="1200" b="0" i="0" u="none" strike="noStrike" cap="none">
                <a:solidFill>
                  <a:schemeClr val="dk1"/>
                </a:solidFill>
                <a:latin typeface="Calibri"/>
                <a:ea typeface="Calibri"/>
                <a:cs typeface="Calibri"/>
                <a:sym typeface="Calibri"/>
              </a:rPr>
              <a:t> - #1 CI tool, 8 years old. Includes the core open source Jenkins technology with advanced enterprise features developed by CloudBees.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JFrog artifactory</a:t>
            </a:r>
            <a:r>
              <a:rPr lang="en-US" sz="1200" b="0" i="0" u="none" strike="noStrike" cap="none">
                <a:solidFill>
                  <a:schemeClr val="dk1"/>
                </a:solidFill>
                <a:latin typeface="Calibri"/>
                <a:ea typeface="Calibri"/>
                <a:cs typeface="Calibri"/>
                <a:sym typeface="Calibri"/>
              </a:rPr>
              <a:t> -  Automate all aspects of artifact management using REST API. Powerful enterprise features and fine grained permissions. Advanced security and reliability features control access to artifacts, where they’re deployed and supports large load bursts with extremely high concurrency+data integrity. Can serve as internal &amp; private docker registry access. Push button deployment , automated upgrades via PCF Ops Manager, with persisted data and configuration. Not required to be an expert in JFrog Artifactory.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65" name="Shape 665"/>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8" name="Shape 68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SzPct val="25000"/>
              <a:buNone/>
            </a:pPr>
            <a:r>
              <a:rPr lang="en-US" sz="1200" b="1" i="0" u="none" strike="noStrike" cap="none">
                <a:solidFill>
                  <a:schemeClr val="dk1"/>
                </a:solidFill>
                <a:latin typeface="Calibri"/>
                <a:ea typeface="Calibri"/>
                <a:cs typeface="Calibri"/>
                <a:sym typeface="Calibri"/>
              </a:rPr>
              <a:t>Development, Test, QA and Production are all on the same platform with bit for bit consistent environments that are just logical groupings of access control for the various roles.</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Through env variables and through spring cloud config, e</a:t>
            </a:r>
            <a:r>
              <a:rPr lang="en-US" sz="1200" b="1" i="0" u="none" strike="noStrike" cap="none">
                <a:solidFill>
                  <a:schemeClr val="dk1"/>
                </a:solidFill>
                <a:latin typeface="Calibri"/>
                <a:ea typeface="Calibri"/>
                <a:cs typeface="Calibri"/>
                <a:sym typeface="Calibri"/>
              </a:rPr>
              <a:t>nvironment specific configurations and external dependencies can be injected for each application instance to </a:t>
            </a:r>
            <a:r>
              <a:rPr lang="en-US" sz="1200" b="0" i="0" u="none" strike="noStrike" cap="none">
                <a:solidFill>
                  <a:schemeClr val="dk1"/>
                </a:solidFill>
                <a:latin typeface="Calibri"/>
                <a:ea typeface="Calibri"/>
                <a:cs typeface="Calibri"/>
                <a:sym typeface="Calibri"/>
              </a:rPr>
              <a:t>consistently and seamlessly move through each stage. This also ensures that all the apps are promoted with the same process. This is automatically enforced throughout the lifecycle into prod consistently (without having to write recipes and scripts). This really reduces breaks/bugs due to configuration drift. No more “but it works on my machine”.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-------------------Notes on the partner and SCS  products for in case of further discussion-------------------</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Spring Cloud Config </a:t>
            </a:r>
            <a:r>
              <a:rPr lang="en-US" sz="1200" b="0" i="0" u="none" strike="noStrike" cap="none">
                <a:solidFill>
                  <a:schemeClr val="dk1"/>
                </a:solidFill>
                <a:latin typeface="Calibri"/>
                <a:ea typeface="Calibri"/>
                <a:cs typeface="Calibri"/>
                <a:sym typeface="Calibri"/>
              </a:rPr>
              <a:t>- provides server and client-side support for externalized configuration in a distributed system. With the Config Server you have a central place to manage external properties for applications across all environments. The concepts on both client and server map identically to the SpringEnvironment and PropertySource abstractions, so they fit very well with Spring applications, but can be used with any application running in any language. As an application moves through the deployment pipeline from dev to test and into production you can manage the configuration between those environments and be certain that applications have everything they need to run when they migrate. </a:t>
            </a:r>
          </a:p>
        </p:txBody>
      </p:sp>
      <p:sp>
        <p:nvSpPr>
          <p:cNvPr id="689" name="Shape 68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Shape 7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7" name="Shape 70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previous generations of tools leave a lot of  burden on operators. To minimize the number of handoffs and human effort E</a:t>
            </a:r>
            <a:r>
              <a:rPr lang="en-US" sz="1200" b="1" i="0" u="none" strike="noStrike" cap="none">
                <a:solidFill>
                  <a:schemeClr val="dk1"/>
                </a:solidFill>
                <a:latin typeface="Calibri"/>
                <a:ea typeface="Calibri"/>
                <a:cs typeface="Calibri"/>
                <a:sym typeface="Calibri"/>
              </a:rPr>
              <a:t>verything to manage the app is built in to the platform</a:t>
            </a:r>
            <a:r>
              <a:rPr lang="en-US" sz="1200" b="0" i="0" u="none" strike="noStrike" cap="none">
                <a:solidFill>
                  <a:schemeClr val="dk1"/>
                </a:solidFill>
                <a:latin typeface="Calibri"/>
                <a:ea typeface="Calibri"/>
                <a:cs typeface="Calibri"/>
                <a:sym typeface="Calibri"/>
              </a:rPr>
              <a:t> - all the pesky details of getting the app into prod, securing, patching and keeping it available.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PCF provides an </a:t>
            </a:r>
            <a:r>
              <a:rPr lang="en-US" sz="1200" b="1" i="0" u="none" strike="noStrike" cap="none">
                <a:solidFill>
                  <a:schemeClr val="dk1"/>
                </a:solidFill>
                <a:latin typeface="Calibri"/>
                <a:ea typeface="Calibri"/>
                <a:cs typeface="Calibri"/>
                <a:sym typeface="Calibri"/>
              </a:rPr>
              <a:t>abstraction layer t</a:t>
            </a:r>
            <a:r>
              <a:rPr lang="en-US" sz="1200" b="0" i="0" u="none" strike="noStrike" cap="none">
                <a:solidFill>
                  <a:schemeClr val="dk1"/>
                </a:solidFill>
                <a:latin typeface="Calibri"/>
                <a:ea typeface="Calibri"/>
                <a:cs typeface="Calibri"/>
                <a:sym typeface="Calibri"/>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i="0" u="none" strike="noStrike" cap="none">
                <a:solidFill>
                  <a:schemeClr val="dk1"/>
                </a:solidFill>
                <a:latin typeface="Calibri"/>
                <a:ea typeface="Calibri"/>
                <a:cs typeface="Calibri"/>
                <a:sym typeface="Calibri"/>
              </a:rPr>
              <a:t>The instance of your app is the primitive that PCF uses.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Roles and Identity: </a:t>
            </a:r>
            <a:r>
              <a:rPr lang="en-US" sz="1200" b="0" i="0" u="none" strike="noStrike" cap="none">
                <a:solidFill>
                  <a:schemeClr val="dk1"/>
                </a:solidFill>
                <a:latin typeface="Calibri"/>
                <a:ea typeface="Calibri"/>
                <a:cs typeface="Calibri"/>
                <a:sym typeface="Calibri"/>
              </a:rPr>
              <a:t>Policy enforcement and role based access to platform resources are all integrated and can be set. Using our SSO service,  operator overhead of enabling security for apps is drastically reduced because it’s a 1 time setup instead of an app by app effort.</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Metrics</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log aggregation and health management</a:t>
            </a:r>
            <a:r>
              <a:rPr lang="en-US" sz="1200" b="0" i="0" u="none" strike="noStrike" cap="none">
                <a:solidFill>
                  <a:schemeClr val="dk1"/>
                </a:solidFill>
                <a:latin typeface="Calibri"/>
                <a:ea typeface="Calibri"/>
                <a:cs typeface="Calibri"/>
                <a:sym typeface="Calibri"/>
              </a:rPr>
              <a:t> needed for the resiliency</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Instant horizontal scaling; autoscale</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Dynamic load balancing and routing</a:t>
            </a:r>
            <a:r>
              <a:rPr lang="en-US" sz="1200" b="0" i="0" u="none" strike="noStrike" cap="none">
                <a:solidFill>
                  <a:schemeClr val="dk1"/>
                </a:solidFill>
                <a:latin typeface="Calibri"/>
                <a:ea typeface="Calibri"/>
                <a:cs typeface="Calibri"/>
                <a:sym typeface="Calibri"/>
              </a:rPr>
              <a:t>: support  for instant horizontal scaling</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Fast, no </a:t>
            </a:r>
            <a:r>
              <a:rPr lang="en-US" sz="1200" b="1" i="0" u="none" strike="noStrike" cap="none">
                <a:solidFill>
                  <a:schemeClr val="dk1"/>
                </a:solidFill>
                <a:latin typeface="Calibri"/>
                <a:ea typeface="Calibri"/>
                <a:cs typeface="Calibri"/>
                <a:sym typeface="Calibri"/>
              </a:rPr>
              <a:t>downtime updates</a:t>
            </a:r>
            <a:r>
              <a:rPr lang="en-US" sz="1200" b="0" i="0" u="none" strike="noStrike" cap="none">
                <a:solidFill>
                  <a:schemeClr val="dk1"/>
                </a:solidFill>
                <a:latin typeface="Calibri"/>
                <a:ea typeface="Calibri"/>
                <a:cs typeface="Calibri"/>
                <a:sym typeface="Calibri"/>
              </a:rPr>
              <a:t> of your app w/ blue-green deployments (scroll to see optional notes section below) </a:t>
            </a:r>
          </a:p>
          <a:p>
            <a:pPr marL="0" marR="0" lvl="0" indent="-76200" algn="l" rtl="0">
              <a:lnSpc>
                <a:spcPct val="100000"/>
              </a:lnSpc>
              <a:spcBef>
                <a:spcPts val="0"/>
              </a:spcBef>
              <a:spcAft>
                <a:spcPts val="0"/>
              </a:spcAft>
              <a:buClr>
                <a:schemeClr val="dk1"/>
              </a:buClr>
              <a:buSzPct val="100000"/>
              <a:buFont typeface="Calibri"/>
              <a:buNone/>
            </a:pPr>
            <a:r>
              <a:rPr lang="en-US" sz="1200" b="1" i="0" u="none" strike="noStrike" cap="none">
                <a:solidFill>
                  <a:schemeClr val="dk1"/>
                </a:solidFill>
                <a:latin typeface="Calibri"/>
                <a:ea typeface="Calibri"/>
                <a:cs typeface="Calibri"/>
                <a:sym typeface="Calibri"/>
              </a:rPr>
              <a:t>Security</a:t>
            </a:r>
            <a:r>
              <a:rPr lang="en-US" sz="1200" b="0" i="0" u="none" strike="noStrike" cap="none">
                <a:solidFill>
                  <a:schemeClr val="dk1"/>
                </a:solidFill>
                <a:latin typeface="Calibri"/>
                <a:ea typeface="Calibri"/>
                <a:cs typeface="Calibri"/>
                <a:sym typeface="Calibri"/>
              </a:rPr>
              <a:t>: Security is not a once-and-done endeavor. Treatment of security is broad and ubiquitous to the entire platform. With Pivotal Cloud Foundry, </a:t>
            </a:r>
            <a:r>
              <a:rPr lang="en-US" sz="1200" b="1" i="0" u="none" strike="noStrike" cap="none">
                <a:solidFill>
                  <a:schemeClr val="dk1"/>
                </a:solidFill>
                <a:latin typeface="Calibri"/>
                <a:ea typeface="Calibri"/>
                <a:cs typeface="Calibri"/>
                <a:sym typeface="Calibri"/>
              </a:rPr>
              <a:t>every VM in your datacenter can be repaved automatically from a known good state </a:t>
            </a:r>
            <a:r>
              <a:rPr lang="en-US" sz="1200" b="0" i="0" u="none" strike="noStrike" cap="none">
                <a:solidFill>
                  <a:schemeClr val="dk1"/>
                </a:solidFill>
                <a:latin typeface="Calibri"/>
                <a:ea typeface="Calibri"/>
                <a:cs typeface="Calibri"/>
                <a:sym typeface="Calibri"/>
              </a:rPr>
              <a:t>every few hours. Vulnerable Operating Systems and application stacks can be repaired consistently within </a:t>
            </a:r>
            <a:r>
              <a:rPr lang="en-US" sz="1200" b="1" i="0" u="none" strike="noStrike" cap="none">
                <a:solidFill>
                  <a:schemeClr val="dk1"/>
                </a:solidFill>
                <a:latin typeface="Calibri"/>
                <a:ea typeface="Calibri"/>
                <a:cs typeface="Calibri"/>
                <a:sym typeface="Calibri"/>
              </a:rPr>
              <a:t>just</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hours</a:t>
            </a:r>
            <a:r>
              <a:rPr lang="en-US" sz="1200" b="0" i="0" u="none" strike="noStrike" cap="none">
                <a:solidFill>
                  <a:schemeClr val="dk1"/>
                </a:solidFill>
                <a:latin typeface="Calibri"/>
                <a:ea typeface="Calibri"/>
                <a:cs typeface="Calibri"/>
                <a:sym typeface="Calibri"/>
              </a:rPr>
              <a:t> of the patch becoming available. And this can be done </a:t>
            </a:r>
            <a:r>
              <a:rPr lang="en-US" sz="1200" b="1" i="0" u="none" strike="noStrike" cap="none">
                <a:solidFill>
                  <a:schemeClr val="dk1"/>
                </a:solidFill>
                <a:latin typeface="Calibri"/>
                <a:ea typeface="Calibri"/>
                <a:cs typeface="Calibri"/>
                <a:sym typeface="Calibri"/>
              </a:rPr>
              <a:t>without application downtime.</a:t>
            </a:r>
            <a:r>
              <a:rPr lang="en-US" sz="1200" b="0" i="0" u="none" strike="noStrike" cap="none">
                <a:solidFill>
                  <a:schemeClr val="dk1"/>
                </a:solidFill>
                <a:latin typeface="Calibri"/>
                <a:ea typeface="Calibri"/>
                <a:cs typeface="Calibri"/>
                <a:sym typeface="Calibri"/>
              </a:rPr>
              <a:t> We could spend a whole session on just this one topic.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&lt;optional: If someone needs an explanation of blue green&gt;</a:t>
            </a:r>
          </a:p>
          <a:p>
            <a:pPr marL="1371600" marR="0" lvl="3" indent="0" algn="l" rtl="0">
              <a:spcBef>
                <a:spcPts val="0"/>
              </a:spcBef>
              <a:buSzPct val="25000"/>
              <a:buNone/>
            </a:pPr>
            <a:r>
              <a:rPr lang="en-US" sz="1200" b="0" i="0" u="none" strike="noStrike" cap="none">
                <a:solidFill>
                  <a:schemeClr val="dk1"/>
                </a:solidFill>
                <a:latin typeface="Calibri"/>
                <a:ea typeface="Calibri"/>
                <a:cs typeface="Calibri"/>
                <a:sym typeface="Calibri"/>
              </a:rPr>
              <a:t>Blue-green deployment is a release technique that reduces downtime and risk by running two identical production environments called Blue and Green.</a:t>
            </a:r>
          </a:p>
          <a:p>
            <a:pPr marL="1371600" marR="0" lvl="3" indent="0" algn="l" rtl="0">
              <a:spcBef>
                <a:spcPts val="0"/>
              </a:spcBef>
              <a:buSzPct val="25000"/>
              <a:buNone/>
            </a:pPr>
            <a:r>
              <a:rPr lang="en-US" sz="1200" b="0" i="0" u="none" strike="noStrike" cap="none">
                <a:solidFill>
                  <a:schemeClr val="dk1"/>
                </a:solidFill>
                <a:latin typeface="Calibri"/>
                <a:ea typeface="Calibri"/>
                <a:cs typeface="Calibri"/>
                <a:sym typeface="Calibri"/>
              </a:rPr>
              <a:t>At any time, only one of the environments is live, with the live environment serving all production traffic (e.g blue). And the updates are applied to the the one that is not live (green). </a:t>
            </a:r>
          </a:p>
          <a:p>
            <a:pPr marL="1371600" marR="0" lvl="3" indent="0" algn="l" rtl="0">
              <a:spcBef>
                <a:spcPts val="0"/>
              </a:spcBef>
              <a:buSzPct val="25000"/>
              <a:buNone/>
            </a:pPr>
            <a:r>
              <a:rPr lang="en-US" sz="1200" b="0" i="0" u="none" strike="noStrike" cap="none">
                <a:solidFill>
                  <a:schemeClr val="dk1"/>
                </a:solidFill>
                <a:latin typeface="Calibri"/>
                <a:ea typeface="Calibri"/>
                <a:cs typeface="Calibri"/>
                <a:sym typeface="Calibri"/>
              </a:rPr>
              <a:t>With a single command, your incoming test traffic to “green” and if that works, eventually your live traffic from blue will be switched to green without the end user experiencing downtime due to the application update.</a:t>
            </a:r>
          </a:p>
          <a:p>
            <a:pPr marL="1371600" marR="0" lvl="3" indent="0" algn="l" rtl="0">
              <a:spcBef>
                <a:spcPts val="0"/>
              </a:spcBef>
              <a:buSzPct val="25000"/>
              <a:buNone/>
            </a:pPr>
            <a:r>
              <a:rPr lang="en-US" sz="1200" b="0" i="0" u="none" strike="noStrike" cap="none">
                <a:solidFill>
                  <a:schemeClr val="dk1"/>
                </a:solidFill>
                <a:latin typeface="Calibri"/>
                <a:ea typeface="Calibri"/>
                <a:cs typeface="Calibri"/>
                <a:sym typeface="Calibri"/>
              </a:rPr>
              <a:t>Once 100% traffic is on green, you can take away blue or keep it around for a bit in case you need to rollback.</a:t>
            </a:r>
          </a:p>
        </p:txBody>
      </p:sp>
      <p:sp>
        <p:nvSpPr>
          <p:cNvPr id="708" name="Shape 70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9" name="Shape 73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platform also helps keep tabs on the running system by providing a near real time, </a:t>
            </a:r>
            <a:r>
              <a:rPr lang="en-US" sz="1200" b="1" i="1" u="none" strike="noStrike" cap="none">
                <a:solidFill>
                  <a:schemeClr val="dk1"/>
                </a:solidFill>
                <a:latin typeface="Calibri"/>
                <a:ea typeface="Calibri"/>
                <a:cs typeface="Calibri"/>
                <a:sym typeface="Calibri"/>
              </a:rPr>
              <a:t>integrated</a:t>
            </a:r>
            <a:r>
              <a:rPr lang="en-US" sz="1200" b="0" i="0" u="none" strike="noStrike" cap="none">
                <a:solidFill>
                  <a:schemeClr val="dk1"/>
                </a:solidFill>
                <a:latin typeface="Calibri"/>
                <a:ea typeface="Calibri"/>
                <a:cs typeface="Calibri"/>
                <a:sym typeface="Calibri"/>
              </a:rPr>
              <a:t> view of the system state. Its surfaces important information on</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1) Network metrics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2) Container metrics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3) And App events like when it was created, updated, stopped or crashed </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rgbClr val="000000"/>
              </a:buClr>
              <a:buSzPct val="100000"/>
              <a:buFont typeface="Arial"/>
              <a:buNone/>
            </a:pPr>
            <a:r>
              <a:rPr lang="en-US" sz="1200" b="0" i="0" u="none" strike="noStrike" cap="none">
                <a:solidFill>
                  <a:srgbClr val="000000"/>
                </a:solidFill>
                <a:latin typeface="Arial"/>
                <a:ea typeface="Arial"/>
                <a:cs typeface="Arial"/>
                <a:sym typeface="Arial"/>
              </a:rPr>
              <a:t>Developers &amp; Operators share an understanding of the app and platform health with the key information that’s needed for problem detection and analysis.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740" name="Shape 74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7" name="Shape 74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Consolidated management for Apps and Platform services through Apps Manager and Ops Manager dashboard is available.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Operations Manager is a web application that you use to deploy and manage a Pivotal Cloud Foundry environment on your cloud provider of choice. Its also how PCF products including the Elastic runtime and the services are installed, patched and upgraded as tiles in ops manager GUI. Its one of the ways in which you can monitor VM status and health of your overall PCF installation – like making modifications and scaling of resources that have been allocated to the different platform components. And many of these changes can be done while your apps are in flight.</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1200"/>
              </a:spcBef>
              <a:spcAft>
                <a:spcPts val="0"/>
              </a:spcAft>
              <a:buClr>
                <a:schemeClr val="dk1"/>
              </a:buClr>
              <a:buSzPct val="100000"/>
              <a:buFont typeface="Arial"/>
              <a:buNone/>
            </a:pPr>
            <a:r>
              <a:rPr lang="en-US" sz="1200" b="0" i="0" u="none" strike="noStrike" cap="none">
                <a:solidFill>
                  <a:schemeClr val="dk1"/>
                </a:solidFill>
                <a:latin typeface="Calibri"/>
                <a:ea typeface="Calibri"/>
                <a:cs typeface="Calibri"/>
                <a:sym typeface="Calibri"/>
              </a:rPr>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sz="1200" b="0" i="0" u="none" strike="noStrike" cap="none">
                <a:solidFill>
                  <a:schemeClr val="lt1"/>
                </a:solidFill>
                <a:latin typeface="Open Sans"/>
                <a:ea typeface="Open Sans"/>
                <a:cs typeface="Open Sans"/>
                <a:sym typeface="Open Sans"/>
              </a:rPr>
              <a:t>monitor applications logs, services and routes, set up access to Service Marketplace, increase or decrease the number of instances of an application, how much memory is allocated to it, the status of the application. </a:t>
            </a:r>
          </a:p>
          <a:p>
            <a:pPr marL="0" marR="0" lvl="0" indent="-76200" algn="l" rtl="0">
              <a:lnSpc>
                <a:spcPct val="100000"/>
              </a:lnSpc>
              <a:spcBef>
                <a:spcPts val="1200"/>
              </a:spcBef>
              <a:spcAft>
                <a:spcPts val="0"/>
              </a:spcAft>
              <a:buClr>
                <a:schemeClr val="lt1"/>
              </a:buClr>
              <a:buSzPct val="100000"/>
              <a:buFont typeface="Arial"/>
              <a:buNone/>
            </a:pPr>
            <a:r>
              <a:rPr lang="en-US" sz="1200" b="0" i="0" u="none" strike="noStrike" cap="none">
                <a:solidFill>
                  <a:schemeClr val="lt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748" name="Shape 74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8" name="Shape 75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PCF was designed with the assumption that complex systems </a:t>
            </a:r>
            <a:r>
              <a:rPr lang="en-US" sz="1200" b="0" i="1" u="none" strike="noStrike" cap="none">
                <a:solidFill>
                  <a:schemeClr val="dk1"/>
                </a:solidFill>
                <a:latin typeface="Calibri"/>
                <a:ea typeface="Calibri"/>
                <a:cs typeface="Calibri"/>
                <a:sym typeface="Calibri"/>
              </a:rPr>
              <a:t>will</a:t>
            </a:r>
            <a:r>
              <a:rPr lang="en-US" sz="1200" b="0" i="0" u="none" strike="noStrike" cap="none">
                <a:solidFill>
                  <a:schemeClr val="dk1"/>
                </a:solidFill>
                <a:latin typeface="Calibri"/>
                <a:ea typeface="Calibri"/>
                <a:cs typeface="Calibri"/>
                <a:sym typeface="Calibri"/>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pPr marL="0" marR="0" lvl="0" indent="0" algn="l" rtl="0">
              <a:spcBef>
                <a:spcPts val="0"/>
              </a:spcBef>
              <a:spcAft>
                <a:spcPts val="0"/>
              </a:spcAft>
              <a:buSzPct val="25000"/>
              <a:buNone/>
            </a:pPr>
            <a:r>
              <a:rPr lang="en-US" sz="1200" b="1" i="0" u="none" strike="noStrike" cap="none">
                <a:solidFill>
                  <a:schemeClr val="dk1"/>
                </a:solidFill>
                <a:latin typeface="Calibri"/>
                <a:ea typeface="Calibri"/>
                <a:cs typeface="Calibri"/>
                <a:sym typeface="Calibri"/>
              </a:rPr>
              <a:t>4 layers of Self healing built in to keep app available</a:t>
            </a: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2"/>
              </a:solidFill>
              <a:latin typeface="Calibri"/>
              <a:ea typeface="Calibri"/>
              <a:cs typeface="Calibri"/>
              <a:sym typeface="Calibri"/>
            </a:endParaRPr>
          </a:p>
          <a:p>
            <a:pPr marL="0" marR="0" lvl="0" indent="-76200" algn="l" rtl="0">
              <a:lnSpc>
                <a:spcPct val="100000"/>
              </a:lnSpc>
              <a:spcBef>
                <a:spcPts val="0"/>
              </a:spcBef>
              <a:spcAft>
                <a:spcPts val="0"/>
              </a:spcAft>
              <a:buClr>
                <a:schemeClr val="dk2"/>
              </a:buClr>
              <a:buSzPct val="100000"/>
              <a:buFont typeface="Calibri"/>
              <a:buNone/>
            </a:pPr>
            <a:r>
              <a:rPr lang="en-US" sz="1200" b="0" i="0" u="none" strike="noStrike" cap="none">
                <a:solidFill>
                  <a:schemeClr val="dk2"/>
                </a:solidFill>
                <a:latin typeface="Calibri"/>
                <a:ea typeface="Calibri"/>
                <a:cs typeface="Calibri"/>
                <a:sym typeface="Calibri"/>
              </a:rPr>
              <a:t>If an app instance fails, PCF restarts it in a new container</a:t>
            </a:r>
          </a:p>
          <a:p>
            <a:pPr marL="0" marR="0" lvl="0" indent="-76200" algn="l" rtl="0">
              <a:lnSpc>
                <a:spcPct val="100000"/>
              </a:lnSpc>
              <a:spcBef>
                <a:spcPts val="0"/>
              </a:spcBef>
              <a:spcAft>
                <a:spcPts val="0"/>
              </a:spcAft>
              <a:buClr>
                <a:schemeClr val="dk2"/>
              </a:buClr>
              <a:buSzPct val="100000"/>
              <a:buFont typeface="Calibri"/>
              <a:buNone/>
            </a:pPr>
            <a:r>
              <a:rPr lang="en-US" sz="1200" b="0" i="0" u="none" strike="noStrike" cap="none">
                <a:solidFill>
                  <a:schemeClr val="dk2"/>
                </a:solidFill>
                <a:latin typeface="Calibri"/>
                <a:ea typeface="Calibri"/>
                <a:cs typeface="Calibri"/>
                <a:sym typeface="Calibri"/>
              </a:rPr>
              <a:t>If a process fails  PCF restarts, that is, failed cluster components are restarted which makes this a self healing system</a:t>
            </a:r>
          </a:p>
          <a:p>
            <a:pPr marL="0" marR="0" lvl="0" indent="-76200" algn="l" rtl="0">
              <a:lnSpc>
                <a:spcPct val="100000"/>
              </a:lnSpc>
              <a:spcBef>
                <a:spcPts val="0"/>
              </a:spcBef>
              <a:spcAft>
                <a:spcPts val="0"/>
              </a:spcAft>
              <a:buClr>
                <a:schemeClr val="dk2"/>
              </a:buClr>
              <a:buSzPct val="100000"/>
              <a:buFont typeface="Calibri"/>
              <a:buNone/>
            </a:pPr>
            <a:r>
              <a:rPr lang="en-US" sz="1200" b="0" i="0" u="none" strike="noStrike" cap="none">
                <a:solidFill>
                  <a:schemeClr val="dk2"/>
                </a:solidFill>
                <a:latin typeface="Calibri"/>
                <a:ea typeface="Calibri"/>
                <a:cs typeface="Calibri"/>
                <a:sym typeface="Calibri"/>
              </a:rPr>
              <a:t>If there is a problem detected in the VM, PCF kills that VM and spins up a new identical type of VM</a:t>
            </a:r>
          </a:p>
          <a:p>
            <a:pPr marL="0" marR="0" lvl="0" indent="-76200" algn="l" rtl="0">
              <a:lnSpc>
                <a:spcPct val="100000"/>
              </a:lnSpc>
              <a:spcBef>
                <a:spcPts val="0"/>
              </a:spcBef>
              <a:spcAft>
                <a:spcPts val="0"/>
              </a:spcAft>
              <a:buClr>
                <a:schemeClr val="dk2"/>
              </a:buClr>
              <a:buSzPct val="100000"/>
              <a:buFont typeface="Calibri"/>
              <a:buNone/>
            </a:pPr>
            <a:r>
              <a:rPr lang="en-US" sz="1200" b="0" i="0" u="none" strike="noStrike" cap="none">
                <a:solidFill>
                  <a:schemeClr val="dk2"/>
                </a:solidFill>
                <a:latin typeface="Calibri"/>
                <a:ea typeface="Calibri"/>
                <a:cs typeface="Calibri"/>
                <a:sym typeface="Calibri"/>
              </a:rPr>
              <a:t>And finally, PCF can be set up to distribute instances automatically across AZs. If an AZ is lost, App Instances keep running.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759" name="Shape 75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342900" marR="0" lvl="0" indent="-342900" algn="l" rtl="0">
              <a:spcBef>
                <a:spcPts val="0"/>
              </a:spcBef>
              <a:spcAft>
                <a:spcPts val="0"/>
              </a:spcAft>
              <a:buClr>
                <a:srgbClr val="222222"/>
              </a:buClr>
              <a:buSzPct val="100000"/>
              <a:buFont typeface="Calibri"/>
              <a:buAutoNum type="arabicPeriod"/>
            </a:pPr>
            <a:r>
              <a:rPr lang="en-US" sz="1200" b="0" i="0" u="none" strike="noStrike" cap="none">
                <a:solidFill>
                  <a:srgbClr val="222222"/>
                </a:solidFill>
                <a:latin typeface="Arial"/>
                <a:ea typeface="Arial"/>
                <a:cs typeface="Arial"/>
                <a:sym typeface="Arial"/>
              </a:rPr>
              <a:t>Over the last decade or so, a few really great companies </a:t>
            </a:r>
          </a:p>
          <a:p>
            <a:pPr marL="1143000" marR="0" lvl="2" indent="-228600" algn="l" rtl="0">
              <a:spcBef>
                <a:spcPts val="0"/>
              </a:spcBef>
              <a:spcAft>
                <a:spcPts val="0"/>
              </a:spcAft>
              <a:buClr>
                <a:srgbClr val="222222"/>
              </a:buClr>
              <a:buSzPct val="100000"/>
              <a:buFont typeface="Calibri"/>
              <a:buAutoNum type="romanLcPeriod"/>
            </a:pPr>
            <a:r>
              <a:rPr lang="en-US" sz="1200" b="1" i="0" u="none" strike="noStrike" cap="none">
                <a:solidFill>
                  <a:srgbClr val="222222"/>
                </a:solidFill>
                <a:latin typeface="Arial"/>
                <a:ea typeface="Arial"/>
                <a:cs typeface="Arial"/>
                <a:sym typeface="Arial"/>
              </a:rPr>
              <a:t>Took advantage of the availability of cheap cloud computing</a:t>
            </a:r>
            <a:r>
              <a:rPr lang="en-US" sz="1200" b="0" i="0" u="none" strike="noStrike" cap="none">
                <a:solidFill>
                  <a:srgbClr val="222222"/>
                </a:solidFill>
                <a:latin typeface="Arial"/>
                <a:ea typeface="Arial"/>
                <a:cs typeface="Arial"/>
                <a:sym typeface="Arial"/>
              </a:rPr>
              <a:t> and</a:t>
            </a:r>
          </a:p>
          <a:p>
            <a:pPr marL="1143000" marR="0" lvl="2" indent="-228600" algn="l" rtl="0">
              <a:spcBef>
                <a:spcPts val="0"/>
              </a:spcBef>
              <a:spcAft>
                <a:spcPts val="0"/>
              </a:spcAft>
              <a:buClr>
                <a:srgbClr val="222222"/>
              </a:buClr>
              <a:buSzPct val="100000"/>
              <a:buFont typeface="Calibri"/>
              <a:buAutoNum type="romanLcPeriod"/>
            </a:pPr>
            <a:r>
              <a:rPr lang="en-US" sz="1200" b="0" i="0" u="none" strike="noStrike" cap="none">
                <a:solidFill>
                  <a:srgbClr val="222222"/>
                </a:solidFill>
                <a:latin typeface="Arial"/>
                <a:ea typeface="Arial"/>
                <a:cs typeface="Arial"/>
                <a:sym typeface="Arial"/>
              </a:rPr>
              <a:t>Established patterns for </a:t>
            </a:r>
          </a:p>
          <a:p>
            <a:pPr marL="1600200" marR="0" lvl="3" indent="-228600" algn="l" rtl="0">
              <a:spcBef>
                <a:spcPts val="0"/>
              </a:spcBef>
              <a:spcAft>
                <a:spcPts val="0"/>
              </a:spcAft>
              <a:buClr>
                <a:srgbClr val="222222"/>
              </a:buClr>
              <a:buSzPct val="100000"/>
              <a:buFont typeface="Calibri"/>
              <a:buAutoNum type="arabicPeriod"/>
            </a:pPr>
            <a:r>
              <a:rPr lang="en-US" sz="1200" b="0" i="0" u="none" strike="noStrike" cap="none">
                <a:solidFill>
                  <a:srgbClr val="222222"/>
                </a:solidFill>
                <a:latin typeface="Arial"/>
                <a:ea typeface="Arial"/>
                <a:cs typeface="Arial"/>
                <a:sym typeface="Arial"/>
              </a:rPr>
              <a:t>application architecture and </a:t>
            </a:r>
          </a:p>
          <a:p>
            <a:pPr marL="1600200" marR="0" lvl="3" indent="-228600" algn="l" rtl="0">
              <a:spcBef>
                <a:spcPts val="0"/>
              </a:spcBef>
              <a:spcAft>
                <a:spcPts val="0"/>
              </a:spcAft>
              <a:buClr>
                <a:srgbClr val="222222"/>
              </a:buClr>
              <a:buSzPct val="100000"/>
              <a:buFont typeface="Calibri"/>
              <a:buAutoNum type="arabicPeriod"/>
            </a:pPr>
            <a:r>
              <a:rPr lang="en-US" sz="1200" b="0" i="0" u="none" strike="noStrike" cap="none">
                <a:solidFill>
                  <a:srgbClr val="222222"/>
                </a:solidFill>
                <a:latin typeface="Arial"/>
                <a:ea typeface="Arial"/>
                <a:cs typeface="Arial"/>
                <a:sym typeface="Arial"/>
              </a:rPr>
              <a:t>operation models that </a:t>
            </a:r>
          </a:p>
          <a:p>
            <a:pPr marL="1143000" marR="0" lvl="2" indent="-228600" algn="l" rtl="0">
              <a:spcBef>
                <a:spcPts val="0"/>
              </a:spcBef>
              <a:spcAft>
                <a:spcPts val="0"/>
              </a:spcAft>
              <a:buClr>
                <a:srgbClr val="222222"/>
              </a:buClr>
              <a:buSzPct val="100000"/>
              <a:buFont typeface="Calibri"/>
              <a:buAutoNum type="romanLcPeriod"/>
            </a:pPr>
            <a:r>
              <a:rPr lang="en-US" sz="1200" b="0" i="0" u="none" strike="noStrike" cap="none">
                <a:solidFill>
                  <a:srgbClr val="222222"/>
                </a:solidFill>
                <a:latin typeface="Arial"/>
                <a:ea typeface="Arial"/>
                <a:cs typeface="Arial"/>
                <a:sym typeface="Arial"/>
              </a:rPr>
              <a:t>placed an emphasis on </a:t>
            </a:r>
          </a:p>
          <a:p>
            <a:pPr marL="1600200" marR="0" lvl="3" indent="-228600" algn="l" rtl="0">
              <a:spcBef>
                <a:spcPts val="0"/>
              </a:spcBef>
              <a:spcAft>
                <a:spcPts val="0"/>
              </a:spcAft>
              <a:buClr>
                <a:srgbClr val="222222"/>
              </a:buClr>
              <a:buSzPct val="100000"/>
              <a:buFont typeface="Calibri"/>
              <a:buAutoNum type="arabicPeriod"/>
            </a:pPr>
            <a:r>
              <a:rPr lang="en-US" sz="1200" b="1" i="0" u="none" strike="noStrike" cap="none">
                <a:solidFill>
                  <a:srgbClr val="222222"/>
                </a:solidFill>
                <a:latin typeface="Arial"/>
                <a:ea typeface="Arial"/>
                <a:cs typeface="Arial"/>
                <a:sym typeface="Arial"/>
              </a:rPr>
              <a:t>delivery</a:t>
            </a:r>
            <a:r>
              <a:rPr lang="en-US" sz="1200" b="0" i="0" u="none" strike="noStrike" cap="none">
                <a:solidFill>
                  <a:srgbClr val="222222"/>
                </a:solidFill>
                <a:latin typeface="Arial"/>
                <a:ea typeface="Arial"/>
                <a:cs typeface="Arial"/>
                <a:sym typeface="Arial"/>
              </a:rPr>
              <a:t> and </a:t>
            </a:r>
          </a:p>
          <a:p>
            <a:pPr marL="1600200" marR="0" lvl="3" indent="-228600" algn="l" rtl="0">
              <a:spcBef>
                <a:spcPts val="0"/>
              </a:spcBef>
              <a:spcAft>
                <a:spcPts val="0"/>
              </a:spcAft>
              <a:buClr>
                <a:srgbClr val="222222"/>
              </a:buClr>
              <a:buSzPct val="100000"/>
              <a:buFont typeface="Calibri"/>
              <a:buAutoNum type="arabicPeriod"/>
            </a:pPr>
            <a:r>
              <a:rPr lang="en-US" sz="1200" b="1" i="0" u="none" strike="noStrike" cap="none">
                <a:solidFill>
                  <a:srgbClr val="222222"/>
                </a:solidFill>
                <a:latin typeface="Arial"/>
                <a:ea typeface="Arial"/>
                <a:cs typeface="Arial"/>
                <a:sym typeface="Arial"/>
              </a:rPr>
              <a:t>speed to market</a:t>
            </a:r>
            <a:r>
              <a:rPr lang="en-US" sz="1200" b="0" i="0" u="none" strike="noStrike" cap="none">
                <a:solidFill>
                  <a:srgbClr val="222222"/>
                </a:solidFill>
                <a:latin typeface="Arial"/>
                <a:ea typeface="Arial"/>
                <a:cs typeface="Arial"/>
                <a:sym typeface="Arial"/>
              </a:rPr>
              <a:t> of software.</a:t>
            </a:r>
          </a:p>
          <a:p>
            <a:pPr marL="342900" marR="0" lvl="0" indent="-342900" algn="l" rtl="0">
              <a:spcBef>
                <a:spcPts val="0"/>
              </a:spcBef>
              <a:spcAft>
                <a:spcPts val="0"/>
              </a:spcAft>
              <a:buClr>
                <a:srgbClr val="222222"/>
              </a:buClr>
              <a:buSzPct val="100000"/>
              <a:buFont typeface="Calibri"/>
              <a:buAutoNum type="arabicPeriod"/>
            </a:pPr>
            <a:r>
              <a:rPr lang="en-US" sz="1200" b="0" i="0" u="none" strike="noStrike" cap="none">
                <a:solidFill>
                  <a:srgbClr val="222222"/>
                </a:solidFill>
                <a:latin typeface="Arial"/>
                <a:ea typeface="Arial"/>
                <a:cs typeface="Arial"/>
                <a:sym typeface="Arial"/>
              </a:rPr>
              <a:t>They were pioneers using software to come up w/ new business models  and provide new and interesting user experiences. </a:t>
            </a:r>
          </a:p>
          <a:p>
            <a:pPr marL="342900" marR="0" lvl="0" indent="-342900" algn="l" rtl="0">
              <a:spcBef>
                <a:spcPts val="0"/>
              </a:spcBef>
              <a:spcAft>
                <a:spcPts val="0"/>
              </a:spcAft>
              <a:buClr>
                <a:srgbClr val="222222"/>
              </a:buClr>
              <a:buSzPct val="100000"/>
              <a:buFont typeface="Calibri"/>
              <a:buAutoNum type="arabicPeriod"/>
            </a:pPr>
            <a:r>
              <a:rPr lang="en-US" sz="1200" b="0" i="0" u="none" strike="noStrike" cap="none">
                <a:solidFill>
                  <a:srgbClr val="222222"/>
                </a:solidFill>
                <a:latin typeface="Arial"/>
                <a:ea typeface="Arial"/>
                <a:cs typeface="Arial"/>
                <a:sym typeface="Arial"/>
              </a:rPr>
              <a:t>Most </a:t>
            </a:r>
            <a:r>
              <a:rPr lang="en-US" sz="1200" b="1" i="0" u="none" strike="noStrike" cap="none">
                <a:solidFill>
                  <a:srgbClr val="222222"/>
                </a:solidFill>
                <a:latin typeface="Arial"/>
                <a:ea typeface="Arial"/>
                <a:cs typeface="Arial"/>
                <a:sym typeface="Arial"/>
              </a:rPr>
              <a:t>enterprises were not really not a part of this movement</a:t>
            </a:r>
            <a:r>
              <a:rPr lang="en-US" sz="1200" b="0" i="0" u="none" strike="noStrike" cap="none">
                <a:solidFill>
                  <a:srgbClr val="222222"/>
                </a:solidFill>
                <a:latin typeface="Arial"/>
                <a:ea typeface="Arial"/>
                <a:cs typeface="Arial"/>
                <a:sym typeface="Arial"/>
              </a:rPr>
              <a:t> and a couple of years ago only a handful were going down this path. But now we’re seeing …</a:t>
            </a:r>
          </a:p>
          <a:p>
            <a:pPr marL="0" marR="0" lvl="0" indent="-76200" algn="l" rtl="0">
              <a:spcBef>
                <a:spcPts val="0"/>
              </a:spcBef>
              <a:spcAft>
                <a:spcPts val="0"/>
              </a:spcAft>
              <a:buClr>
                <a:schemeClr val="dk1"/>
              </a:buClr>
              <a:buSzPct val="100000"/>
              <a:buFont typeface="Calibri"/>
              <a:buNone/>
            </a:pPr>
            <a:endParaRPr sz="1200" b="0" i="0" u="none" strike="noStrike" cap="none">
              <a:solidFill>
                <a:srgbClr val="222222"/>
              </a:solidFill>
              <a:latin typeface="Arial"/>
              <a:ea typeface="Arial"/>
              <a:cs typeface="Arial"/>
              <a:sym typeface="Arial"/>
            </a:endParaRPr>
          </a:p>
          <a:p>
            <a:pPr marL="0" marR="0" lvl="0" indent="-76200" algn="l" rtl="0">
              <a:spcBef>
                <a:spcPts val="0"/>
              </a:spcBef>
              <a:spcAft>
                <a:spcPts val="0"/>
              </a:spcAft>
              <a:buClr>
                <a:srgbClr val="222222"/>
              </a:buClr>
              <a:buSzPct val="100000"/>
              <a:buFont typeface="Calibri"/>
              <a:buNone/>
            </a:pPr>
            <a:r>
              <a:rPr lang="en-US" sz="1200" b="0" i="0" u="none" strike="noStrike" cap="none">
                <a:solidFill>
                  <a:srgbClr val="222222"/>
                </a:solidFill>
                <a:latin typeface="Arial"/>
                <a:ea typeface="Arial"/>
                <a:cs typeface="Arial"/>
                <a:sym typeface="Arial"/>
              </a:rPr>
              <a:t>--------------------------EXPLANATION IN CASE OF QUESTIONS------------------------</a:t>
            </a:r>
          </a:p>
          <a:p>
            <a:pPr marL="0" marR="0" lvl="0" indent="-76200" algn="l" rtl="0">
              <a:spcBef>
                <a:spcPts val="0"/>
              </a:spcBef>
              <a:spcAft>
                <a:spcPts val="0"/>
              </a:spcAft>
              <a:buClr>
                <a:schemeClr val="dk1"/>
              </a:buClr>
              <a:buSzPct val="100000"/>
              <a:buFont typeface="Calibri"/>
              <a:buNone/>
            </a:pPr>
            <a:endParaRPr sz="1200" b="0" i="0" u="none" strike="noStrike" cap="none">
              <a:solidFill>
                <a:srgbClr val="222222"/>
              </a:solidFill>
              <a:latin typeface="Arial"/>
              <a:ea typeface="Arial"/>
              <a:cs typeface="Arial"/>
              <a:sym typeface="Arial"/>
            </a:endParaRPr>
          </a:p>
          <a:p>
            <a:pPr marL="0" marR="0" lvl="0" indent="-76200" algn="l" rtl="0">
              <a:spcBef>
                <a:spcPts val="0"/>
              </a:spcBef>
              <a:spcAft>
                <a:spcPts val="0"/>
              </a:spcAft>
              <a:buClr>
                <a:srgbClr val="222222"/>
              </a:buClr>
              <a:buSzPct val="100000"/>
              <a:buFont typeface="Calibri"/>
              <a:buNone/>
            </a:pPr>
            <a:r>
              <a:rPr lang="en-US" sz="1200" b="0" i="0" u="none" strike="noStrike" cap="none">
                <a:solidFill>
                  <a:srgbClr val="222222"/>
                </a:solidFill>
                <a:latin typeface="Arial"/>
                <a:ea typeface="Arial"/>
                <a:cs typeface="Arial"/>
                <a:sym typeface="Arial"/>
              </a:rPr>
              <a:t>Tesla, Square and Facebook made new products addressing a new need or with improved alternatives to existing technologies.</a:t>
            </a:r>
          </a:p>
          <a:p>
            <a:pPr marL="0" marR="0" lvl="0" indent="-76200" algn="l" rtl="0">
              <a:spcBef>
                <a:spcPts val="0"/>
              </a:spcBef>
              <a:spcAft>
                <a:spcPts val="0"/>
              </a:spcAft>
              <a:buClr>
                <a:srgbClr val="222222"/>
              </a:buClr>
              <a:buSzPct val="100000"/>
              <a:buFont typeface="Calibri"/>
              <a:buNone/>
            </a:pPr>
            <a:r>
              <a:rPr lang="en-US" sz="1200" b="0" i="0" u="none" strike="noStrike" cap="none">
                <a:solidFill>
                  <a:srgbClr val="222222"/>
                </a:solidFill>
                <a:latin typeface="Arial"/>
                <a:ea typeface="Arial"/>
                <a:cs typeface="Arial"/>
                <a:sym typeface="Arial"/>
              </a:rPr>
              <a:t>Zipcar, wallet and Apple itunes changed how customers rent cars, consume movies, and consume music.</a:t>
            </a:r>
          </a:p>
          <a:p>
            <a:pPr marL="0" marR="0" lvl="0" indent="-76200" algn="l" rtl="0">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New Yorkers swap awful taxi tales like they're war stories. Uber changed that whole experience by rewarding good driver behavior via a customer rating system. </a:t>
            </a:r>
          </a:p>
          <a:p>
            <a:pPr marL="0" marR="0" lvl="0" indent="-76200" algn="l" rtl="0">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Apple pay is integrated with several retail rewards programs. Now we don’t need to carry the different loyalty cards around in our fat wallets. We don’t even need to reach and even open the wallet. Most people already  have their iphones and iwatch in their hands all the time. </a:t>
            </a:r>
          </a:p>
          <a:p>
            <a:pPr marL="0" marR="0" lvl="0" indent="-76200" algn="l" rtl="0">
              <a:spcBef>
                <a:spcPts val="0"/>
              </a:spcBef>
              <a:spcAft>
                <a:spcPts val="0"/>
              </a:spcAft>
              <a:buClr>
                <a:schemeClr val="dk1"/>
              </a:buClr>
              <a:buSzPct val="100000"/>
              <a:buFont typeface="Calibri"/>
              <a:buNone/>
            </a:pPr>
            <a:endParaRPr sz="1200" b="0" i="0" u="none" strike="noStrike" cap="none">
              <a:solidFill>
                <a:srgbClr val="222222"/>
              </a:solidFill>
              <a:latin typeface="Arial"/>
              <a:ea typeface="Arial"/>
              <a:cs typeface="Arial"/>
              <a:sym typeface="Arial"/>
            </a:endParaRPr>
          </a:p>
          <a:p>
            <a:pPr marL="0" marR="0" lvl="0" indent="-76200" algn="l" rtl="0">
              <a:spcBef>
                <a:spcPts val="0"/>
              </a:spcBef>
              <a:spcAft>
                <a:spcPts val="0"/>
              </a:spcAft>
              <a:buClr>
                <a:schemeClr val="dk1"/>
              </a:buClr>
              <a:buSzPct val="100000"/>
              <a:buFont typeface="Calibri"/>
              <a:buNone/>
            </a:pPr>
            <a:endParaRPr sz="1200" b="0" i="0" u="none" strike="noStrike" cap="none">
              <a:solidFill>
                <a:srgbClr val="222222"/>
              </a:solidFill>
              <a:latin typeface="Arial"/>
              <a:ea typeface="Arial"/>
              <a:cs typeface="Arial"/>
              <a:sym typeface="Arial"/>
            </a:endParaRPr>
          </a:p>
          <a:p>
            <a:pPr marL="0" marR="0" lvl="0" indent="-76200" algn="l" rtl="0">
              <a:spcBef>
                <a:spcPts val="0"/>
              </a:spcBef>
              <a:spcAft>
                <a:spcPts val="0"/>
              </a:spcAft>
              <a:buClr>
                <a:schemeClr val="dk1"/>
              </a:buClr>
              <a:buSzPct val="100000"/>
              <a:buFont typeface="Calibri"/>
              <a:buNone/>
            </a:pPr>
            <a:endParaRPr sz="1200" b="0" i="0" u="none" strike="noStrike" cap="none">
              <a:solidFill>
                <a:srgbClr val="222222"/>
              </a:solidFill>
              <a:latin typeface="Arial"/>
              <a:ea typeface="Arial"/>
              <a:cs typeface="Arial"/>
              <a:sym typeface="Arial"/>
            </a:endParaRPr>
          </a:p>
          <a:p>
            <a:pPr marL="0" marR="0" lvl="0" indent="-76200" algn="l" rtl="0">
              <a:spcBef>
                <a:spcPts val="0"/>
              </a:spcBef>
              <a:spcAft>
                <a:spcPts val="0"/>
              </a:spcAft>
              <a:buClr>
                <a:srgbClr val="222222"/>
              </a:buClr>
              <a:buSzPct val="100000"/>
              <a:buFont typeface="Calibri"/>
              <a:buNone/>
            </a:pPr>
            <a:r>
              <a:rPr lang="en-US" sz="1200" b="0" i="0" u="none" strike="noStrike" cap="none">
                <a:solidFill>
                  <a:srgbClr val="222222"/>
                </a:solidFill>
                <a:latin typeface="Arial"/>
                <a:ea typeface="Arial"/>
                <a:cs typeface="Arial"/>
                <a:sym typeface="Arial"/>
              </a:rPr>
              <a:t> </a:t>
            </a:r>
          </a:p>
          <a:p>
            <a:pPr marL="0" marR="0" lvl="0" indent="-76200" algn="l" rtl="0">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99" name="Shape 19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0" name="Shape 81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And finally,  automation’s goal is to ship comprehensive cloud services not ad-hoc automation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11" name="Shape 811"/>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58" name="Shape 85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Pivotal Elastic Runtime is actually one of the </a:t>
            </a:r>
            <a:r>
              <a:rPr lang="en-US" sz="1200" b="1" i="0" u="none" strike="noStrike" cap="none">
                <a:solidFill>
                  <a:schemeClr val="dk1"/>
                </a:solidFill>
                <a:latin typeface="Calibri"/>
                <a:ea typeface="Calibri"/>
                <a:cs typeface="Calibri"/>
                <a:sym typeface="Calibri"/>
              </a:rPr>
              <a:t>most mature linux container scheduling environments </a:t>
            </a:r>
            <a:r>
              <a:rPr lang="en-US" sz="1200" b="0" i="0" u="none" strike="noStrike" cap="none">
                <a:solidFill>
                  <a:schemeClr val="dk1"/>
                </a:solidFill>
                <a:latin typeface="Calibri"/>
                <a:ea typeface="Calibri"/>
                <a:cs typeface="Calibri"/>
                <a:sym typeface="Calibri"/>
              </a:rPr>
              <a:t>in the world.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59" name="Shape 85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09" name="Shape 90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The platform distributes new work as it arrives and uses a pretty sophisticated process. A sophisticated algorithm balances application processes over the virtual machines and an Auction determines which processes should be allocated to which VMs while optimizing for application availability and resilience.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910" name="Shape 91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7" name="Shape 96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The platform monitors the applications, and if any of them </a:t>
            </a:r>
            <a:r>
              <a:rPr lang="en-US" sz="1200" b="1" i="0" u="none" strike="noStrike" cap="none">
                <a:solidFill>
                  <a:schemeClr val="dk1"/>
                </a:solidFill>
                <a:latin typeface="Calibri"/>
                <a:ea typeface="Calibri"/>
                <a:cs typeface="Calibri"/>
                <a:sym typeface="Calibri"/>
              </a:rPr>
              <a:t>crash, they get restarted and rebalanced</a:t>
            </a:r>
            <a:r>
              <a:rPr lang="en-US" sz="1200" b="0" i="0" u="none" strike="noStrike" cap="none">
                <a:solidFill>
                  <a:schemeClr val="dk1"/>
                </a:solidFill>
                <a:latin typeface="Calibri"/>
                <a:ea typeface="Calibri"/>
                <a:cs typeface="Calibri"/>
                <a:sym typeface="Calibri"/>
              </a:rPr>
              <a:t> across available capacity.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&lt;CLICK&gt;And as mentioned before the platform attempts to revive the VMs. None of this requires human intervention.  (animation that shows this)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968" name="Shape 96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Shape 10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8" name="Shape 102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dotted line you see is the marketecture for a container. With PCF, the platform operator has push button control of the full s/w stack.</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The app itself can be updated using BG deploys  (Explained below)</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The App Runtimes can be updated the same way. We talked about buildpacks a little earlier in relation to how they automatically determine what runtime resources are called on by the platform to deploy the app.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The buildpacks that we provide with the platform are constantly updated by Pivotal with the latest security fixes</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Applying a patch or upgrading a buildpack is done by the operator with a single command.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The changes are applied to the app instance at the next cf push.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The user traffic can then seamlessly transition to the new app instance using blue-green method as usual.</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And finally, operating system patches and upgrades are applied via what we call rolling canary deploys that are done “in flight” across batches of VMs until the update has permeated the whole system.</a:t>
            </a:r>
          </a:p>
          <a:p>
            <a:pPr marL="0" marR="0" lvl="0" indent="0" algn="l" rtl="0">
              <a:spcBef>
                <a:spcPts val="0"/>
              </a:spcBef>
              <a:buSzPct val="25000"/>
              <a:buNone/>
            </a:pPr>
            <a:endParaRPr sz="1200" b="0" i="1"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a:solidFill>
                  <a:schemeClr val="dk1"/>
                </a:solidFill>
                <a:latin typeface="Calibri"/>
                <a:ea typeface="Calibri"/>
                <a:cs typeface="Calibri"/>
                <a:sym typeface="Calibri"/>
              </a:rPr>
              <a:t>{{</a:t>
            </a:r>
            <a:r>
              <a:rPr lang="en-US" sz="1200" b="1" i="1" u="none" strike="noStrike" cap="none">
                <a:solidFill>
                  <a:schemeClr val="dk1"/>
                </a:solidFill>
                <a:latin typeface="Calibri"/>
                <a:ea typeface="Calibri"/>
                <a:cs typeface="Calibri"/>
                <a:sym typeface="Calibri"/>
              </a:rPr>
              <a:t>Pivotal platform architects</a:t>
            </a:r>
            <a:r>
              <a:rPr lang="en-US" sz="1200" b="0" i="1" u="none" strike="noStrike" cap="none">
                <a:solidFill>
                  <a:schemeClr val="dk1"/>
                </a:solidFill>
                <a:latin typeface="Calibri"/>
                <a:ea typeface="Calibri"/>
                <a:cs typeface="Calibri"/>
                <a:sym typeface="Calibri"/>
              </a:rPr>
              <a:t> can extend the script and spend more time and detail on this image asking how their org reacts to CVEs like shell shock. They can go over in detail how we can update each layer w/o using this script}}</a:t>
            </a:r>
          </a:p>
          <a:p>
            <a:pPr marL="457200" marR="0" lvl="1"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&lt;optional: If someone needs an explanation of blue green&gt;</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Blue-green deployment is a release technique that reduces downtime and risk by running two identical production environments called Blue and Green.</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At any time, only one of the environments is live, with the live environment serving all production traffic (e.g blue). And the updates are applied to the the one that is not live (green).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With a single command, your incoming test traffic to “green” and if that works, eventually your live traffic from blue will be switched to green without the end user experiencing downtime due to the application update.</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Once 100% traffic is on green, you can take away blue or keep it around for a bit in case you need to rollback.</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&lt;optional: If someone needs an explanation of canary&gt;</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When performing updates, PCF does things in batches. It allows you to specify a small number of VMs in the first batch to change.</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The first batch is called the canary. PCF redistributes the workloads in to others and runs the update.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If the canary batch fail to upgrade then the deployment/change is halted. Your remaining VMs are unaffected and workloads still running. Your canary VMs are left as they are - probably broken in some way - ready for you to diagnose and fix.</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If the canaray passes, the updates rolls through.  Each time  a subset of VMs is taken and updated the same way until all are done.</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http://stackoverflow.com/questions/16047306/how-is-docker-different-from-a-normal-virtual-machine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9" name="Shape 102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Shape 104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49" name="Shape 1049"/>
          <p:cNvSpPr txBox="1">
            <a:spLocks noGrp="1"/>
          </p:cNvSpPr>
          <p:nvPr>
            <p:ph type="body" idx="1"/>
          </p:nvPr>
        </p:nvSpPr>
        <p:spPr>
          <a:xfrm>
            <a:off x="295171" y="2972430"/>
            <a:ext cx="6267659" cy="5793719"/>
          </a:xfrm>
          <a:prstGeom prst="rect">
            <a:avLst/>
          </a:prstGeom>
          <a:noFill/>
          <a:ln>
            <a:noFill/>
          </a:ln>
        </p:spPr>
        <p:txBody>
          <a:bodyPr wrap="square" lIns="0" tIns="0" rIns="0" bIns="0" anchor="t" anchorCtr="0">
            <a:noAutofit/>
          </a:bodyPr>
          <a:lstStyle/>
          <a:p>
            <a:pPr marL="0" marR="0" lvl="0" indent="0" algn="l" rtl="0">
              <a:spcBef>
                <a:spcPts val="0"/>
              </a:spcBef>
              <a:spcAft>
                <a:spcPts val="0"/>
              </a:spcAft>
              <a:buSzPct val="25000"/>
              <a:buNone/>
            </a:pPr>
            <a:r>
              <a:rPr lang="en-US" sz="1100" b="0" i="0" u="none" strike="noStrike" cap="none">
                <a:solidFill>
                  <a:schemeClr val="dk1"/>
                </a:solidFill>
                <a:latin typeface="Calibri"/>
                <a:ea typeface="Calibri"/>
                <a:cs typeface="Calibri"/>
                <a:sym typeface="Calibri"/>
              </a:rPr>
              <a:t>This comes in pretty handy because there have been so many CVE’s lately. When the heartbleed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r>
              <a:rPr lang="en-US" sz="1100" b="0" i="0" u="none" strike="noStrike" cap="none">
                <a:solidFill>
                  <a:schemeClr val="dk1"/>
                </a:solidFill>
                <a:latin typeface="Verdana"/>
                <a:ea typeface="Verdana"/>
                <a:cs typeface="Verdana"/>
                <a:sym typeface="Verdana"/>
              </a:rPr>
              <a:t>And if devs were rolling their own Docker, without this kind of functionality, this could very quickly turn into a operational nightmare. (See below)</a:t>
            </a: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r>
              <a:rPr lang="en-US" sz="1100" b="0" i="0" u="none" strike="noStrike" cap="none">
                <a:solidFill>
                  <a:schemeClr val="dk1"/>
                </a:solidFill>
                <a:latin typeface="Verdana"/>
                <a:ea typeface="Verdana"/>
                <a:cs typeface="Verdana"/>
                <a:sym typeface="Verdana"/>
              </a:rPr>
              <a:t>====== Optional talk track===============</a:t>
            </a:r>
          </a:p>
          <a:p>
            <a:pPr marL="0" marR="0" lvl="0" indent="-69850" algn="l" rtl="0">
              <a:lnSpc>
                <a:spcPct val="100000"/>
              </a:lnSpc>
              <a:spcBef>
                <a:spcPts val="1189"/>
              </a:spcBef>
              <a:spcAft>
                <a:spcPts val="0"/>
              </a:spcAft>
              <a:buClr>
                <a:schemeClr val="dk1"/>
              </a:buClr>
              <a:buSzPct val="100000"/>
              <a:buFont typeface="Verdana"/>
              <a:buNone/>
            </a:pPr>
            <a:r>
              <a:rPr lang="en-US" sz="1100" b="0" i="0" u="none" strike="noStrike" cap="none">
                <a:solidFill>
                  <a:schemeClr val="dk1"/>
                </a:solidFill>
                <a:latin typeface="Verdana"/>
                <a:ea typeface="Verdana"/>
                <a:cs typeface="Verdana"/>
                <a:sym typeface="Verdana"/>
              </a:rPr>
              <a:t>Fun Trivia: </a:t>
            </a:r>
            <a:r>
              <a:rPr lang="en-US" sz="1100" b="0" i="0" u="none" strike="noStrike" cap="none">
                <a:solidFill>
                  <a:schemeClr val="dk1"/>
                </a:solidFill>
                <a:latin typeface="Calibri"/>
                <a:ea typeface="Calibri"/>
                <a:cs typeface="Calibri"/>
                <a:sym typeface="Calibri"/>
              </a:rPr>
              <a:t>Over 30% of all official images on the Docker hub contain high priority security vulnerabilities. This stat increases to 70% when you consider the medium priority secure vulnerabilities. PCF provides choice between deploying pre-built images or creating the container “just in time” using buildpacks. The buildpacks approach reduces customer risk by providing a controlled approach to the contents of the container and minimizing the effort required to patch the OS and language level CVEs.</a:t>
            </a:r>
          </a:p>
          <a:p>
            <a:pPr marL="0" marR="0" lvl="0" indent="0" algn="l" rtl="0">
              <a:spcBef>
                <a:spcPts val="1189"/>
              </a:spcBef>
              <a:buSzPct val="250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Shape 10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58" name="Shape 10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Our founding CEO Paul Maritz has said “Cloud is about how computing is done, not where”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Our whole system was architected taking a cloud agnostic view of platform operations with one tool chain to “rule them all”. This is what led to the creation of one of the coolest components of Cloud Foundry  - CF BOSH.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We’re showing a very high level marketecture here of something that’s actually pretty complex and involved.</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CPI or the cloud provider interface serves as the IaaS abstraction layer</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BOSH Director is the core orchestrating component and controls the creation and deletion of VMs, disks, &amp; networks via the CPI and BOSH agent.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BOSH Agent takes instructions from the Director for its VM - like what are the packages to install,  what are the configurations to make for the kind of job its has to do i.e. run an app, a service, or a platform component.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With most Pivotal customers, their operators interact and leverage BOSH capabilities via the Ops Manager that we spoke about earlier. Ops manager deploys and manages PCF cross a variety of IaaS clouds in a very simple way, with pretty much the same experience across all of them for managing the resources for the platform and apps.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Shape 10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99" name="Shape 109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228600" marR="0" lvl="0"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Our  API driven cloud integration is driving broad industry collaboration. </a:t>
            </a:r>
          </a:p>
          <a:p>
            <a:pPr marL="685800" marR="0" lvl="1"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&lt;CLICK &gt; Cloud infrastructure providers like MSFT, GOOG, VMW have in-house engineers that drive integration with CF and are contributing to the CPIs for their products.</a:t>
            </a:r>
          </a:p>
          <a:p>
            <a:pPr marL="228600" marR="0" lvl="0"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These Open standards are enabling operators to migrate apps between any prevalent cloud (i.e. VMware vSphere, OpenStack, Azure and Amazon Web Services).</a:t>
            </a:r>
          </a:p>
          <a:p>
            <a:pPr marL="228600" marR="0" lvl="0"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We also have our partner offerings with turnkey PCF installations like Cisco Metapod and Centurylink and EMC Native Hybrid Cloud. </a:t>
            </a:r>
          </a:p>
          <a:p>
            <a:pPr marL="228600" marR="0" lvl="0"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This gives IT organizations unprecedented “write once, deploy anywhere” flexibility on their choice of infrastructure to </a:t>
            </a:r>
          </a:p>
          <a:p>
            <a:pPr marL="685800" marR="0" lvl="1"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Account for regulatory &amp; data sovereignty requirements</a:t>
            </a:r>
          </a:p>
          <a:p>
            <a:pPr marL="685800" marR="0" lvl="1"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Take advantage of new features and pricing without needing to refactor or rebuild applications.</a:t>
            </a:r>
          </a:p>
          <a:p>
            <a:pPr marL="228600" marR="0" lvl="0"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&lt;CLICK&gt;Enterprises can also access an API identical platform managed by Pivotal called Pivotal Web Services</a:t>
            </a:r>
          </a:p>
          <a:p>
            <a:pPr marL="685800" marR="0" lvl="1"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at ZERO additional cost. The fact that we’re giving away this service is a testament to how efficiently we run our platform. Our cloud platform team runs ~25000 containers with just 4 people.</a:t>
            </a:r>
          </a:p>
          <a:p>
            <a:pPr marL="685800" marR="0" lvl="1"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Many of our customers use this service to gain immediate value from their purchase of PCF  while they identify and establish resources for their own cloud infrastructure deployment </a:t>
            </a:r>
          </a:p>
          <a:p>
            <a:pPr marL="685800" marR="0" lvl="1"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This provides IT with a convenient option to on-ramp time-bound apps quickly, with the comfort of knowing that there is a clear path for those applications to an IT-administered environment in the future.</a:t>
            </a:r>
          </a:p>
          <a:p>
            <a:pPr marL="685800" marR="0" lvl="1" indent="-228600" algn="l" rtl="0">
              <a:spcBef>
                <a:spcPts val="0"/>
              </a:spcBef>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The comprehensive enterprise support that we provide to PCF customers,  will be extended to their use of this platform as well. We have quite a few customer that take advantage of PWS – the likes of Sundance film festival, CNN, and Mercedes connected car</a:t>
            </a:r>
          </a:p>
          <a:p>
            <a:pPr marL="685800" marR="0" lvl="1" indent="-22860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457200" marR="0" lvl="1" indent="-76200" algn="l" rtl="0">
              <a:spcBef>
                <a:spcPts val="0"/>
              </a:spcBef>
              <a:buClr>
                <a:schemeClr val="dk1"/>
              </a:buClr>
              <a:buSzPct val="100000"/>
              <a:buFont typeface="Calibri"/>
              <a:buNone/>
            </a:pPr>
            <a:r>
              <a:rPr lang="en-US" sz="1200" b="0" i="0" u="none" strike="noStrike" cap="none">
                <a:solidFill>
                  <a:schemeClr val="dk1"/>
                </a:solidFill>
                <a:latin typeface="Calibri"/>
                <a:ea typeface="Calibri"/>
                <a:cs typeface="Calibri"/>
                <a:sym typeface="Calibri"/>
              </a:rPr>
              <a:t>So, you as IT operators have lots of choices and flexibility on your cloud strategy and you can pass this flexibility on to your development counterparts without impacting their productivity.</a:t>
            </a:r>
          </a:p>
        </p:txBody>
      </p:sp>
      <p:sp>
        <p:nvSpPr>
          <p:cNvPr id="1100" name="Shape 110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26" name="Shape 112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457200" marR="0" lvl="1"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We always love it when customers come back and tell us that we’ve made a difference.</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Corelogic, one of our earliest customers is a multi billion dollar information services company. They have Lots of legacy investments spanning decades where they made sense at the time, but those no longer held.</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When allocating resources for a critical application they were delivering, the company had set aside a large team.  When it actually came down to it, by using the cloud native approach and the PCF platform, they actually found that they delivered their application in less than half the time with only half the people.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And when they saw what was possible, they were able to repurpose the rest into newer projects they never thought they could get to, and the throughput of the team was vastly improved.</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27" name="Shape 112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Shape 1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86" name="Shape 118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Customer benefits can also go beyond time and money. Corelogic found that it had started to outshine peers in its category.</a:t>
            </a:r>
          </a:p>
        </p:txBody>
      </p:sp>
      <p:sp>
        <p:nvSpPr>
          <p:cNvPr id="1187" name="Shape 118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29</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We are now entering a new era of digital transformation where enterprise IT  in 100 year old companies in every major industry is gearing up and starting to deliver software at startup speeds</a:t>
            </a:r>
          </a:p>
        </p:txBody>
      </p:sp>
      <p:sp>
        <p:nvSpPr>
          <p:cNvPr id="229" name="Shape 22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Shape 119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97" name="Shape 1197"/>
          <p:cNvSpPr txBox="1">
            <a:spLocks noGrp="1"/>
          </p:cNvSpPr>
          <p:nvPr>
            <p:ph type="body" idx="1"/>
          </p:nvPr>
        </p:nvSpPr>
        <p:spPr>
          <a:xfrm>
            <a:off x="295171" y="2972431"/>
            <a:ext cx="6267659" cy="5793719"/>
          </a:xfrm>
          <a:prstGeom prst="rect">
            <a:avLst/>
          </a:prstGeom>
          <a:noFill/>
          <a:ln>
            <a:noFill/>
          </a:ln>
        </p:spPr>
        <p:txBody>
          <a:bodyPr wrap="square" lIns="0" tIns="0" rIns="0" bIns="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we want everyone to walk away with today is that Cloud native is not something that’s in the realm of cloud giants anymore.</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Right now, in Insurance the top 3 companies by net premiums-  Allstate, Statefarm and  Liberty Mutual – are our customers and they are changing the game in their industry</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Top U.S telcos, ATT and Verizon are our customers as well. The number 1 bank in US, JPMC is our customer as well. .</a:t>
            </a:r>
          </a:p>
          <a:p>
            <a:pPr marL="171450" marR="0" lvl="0" indent="-171450" algn="l" rtl="0">
              <a:spcBef>
                <a:spcPts val="0"/>
              </a:spcBef>
              <a:buClr>
                <a:schemeClr val="dk1"/>
              </a:buClr>
              <a:buSzPct val="100000"/>
              <a:buFont typeface="Arial"/>
              <a:buChar char="•"/>
            </a:pPr>
            <a:r>
              <a:rPr lang="en-US" sz="1200" b="0" i="0" u="none" strike="noStrike" cap="none">
                <a:solidFill>
                  <a:schemeClr val="dk1"/>
                </a:solidFill>
                <a:latin typeface="Calibri"/>
                <a:ea typeface="Calibri"/>
                <a:cs typeface="Calibri"/>
                <a:sym typeface="Calibri"/>
              </a:rPr>
              <a:t>We are currently working with a number of industry leaders in a variety of verticals and geographies. </a:t>
            </a:r>
          </a:p>
          <a:p>
            <a:pPr marL="0" marR="0" lvl="0" indent="-76200" algn="l" rtl="0">
              <a:spcBef>
                <a:spcPts val="0"/>
              </a:spcBef>
              <a:buClr>
                <a:schemeClr val="dk1"/>
              </a:buClr>
              <a:buSzPct val="100000"/>
              <a:buFont typeface="Arial"/>
              <a:buNone/>
            </a:pPr>
            <a:r>
              <a:rPr lang="en-US" sz="1200" b="0" i="0" u="none" strike="noStrike" cap="none">
                <a:solidFill>
                  <a:schemeClr val="dk1"/>
                </a:solidFill>
                <a:latin typeface="Calibri"/>
                <a:ea typeface="Calibri"/>
                <a:cs typeface="Calibri"/>
                <a:sym typeface="Calibri"/>
              </a:rPr>
              <a:t>And we would LOVE to learn more about your company, your goals and work with you to deliver them</a:t>
            </a:r>
          </a:p>
        </p:txBody>
      </p:sp>
      <p:sp>
        <p:nvSpPr>
          <p:cNvPr id="1198" name="Shape 1198"/>
          <p:cNvSpPr txBox="1">
            <a:spLocks noGrp="1"/>
          </p:cNvSpPr>
          <p:nvPr>
            <p:ph type="sldNum" idx="12"/>
          </p:nvPr>
        </p:nvSpPr>
        <p:spPr>
          <a:xfrm>
            <a:off x="3884613" y="8685214"/>
            <a:ext cx="2971800" cy="457199"/>
          </a:xfrm>
          <a:prstGeom prst="rect">
            <a:avLst/>
          </a:prstGeom>
          <a:noFill/>
          <a:ln>
            <a:noFill/>
          </a:ln>
        </p:spPr>
        <p:txBody>
          <a:bodyPr wrap="square" lIns="91400" tIns="45700" rIns="91400" bIns="45700" anchor="t" anchorCtr="0">
            <a:noAutofit/>
          </a:bodyPr>
          <a:lstStyle/>
          <a:p>
            <a:pPr marL="0" marR="0" lvl="0" indent="0" algn="l" rtl="0">
              <a:spcBef>
                <a:spcPts val="0"/>
              </a:spcBef>
              <a:buSzPct val="25000"/>
              <a:buNone/>
            </a:pPr>
            <a:endParaRPr sz="18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Shape 1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3" name="Shape 128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lnSpc>
                <a:spcPct val="100000"/>
              </a:lnSpc>
              <a:spcBef>
                <a:spcPts val="0"/>
              </a:spcBef>
              <a:spcAft>
                <a:spcPts val="0"/>
              </a:spcAft>
              <a:buClr>
                <a:schemeClr val="dk1"/>
              </a:buClr>
              <a:buSzPct val="25000"/>
              <a:buFont typeface="Verdana"/>
              <a:buNone/>
            </a:pPr>
            <a:r>
              <a:rPr lang="en-US" sz="1200" b="0" i="0" u="none" strike="noStrike" cap="none">
                <a:solidFill>
                  <a:schemeClr val="dk1"/>
                </a:solidFill>
                <a:latin typeface="Verdana"/>
                <a:ea typeface="Verdana"/>
                <a:cs typeface="Verdana"/>
                <a:sym typeface="Verdana"/>
              </a:rPr>
              <a:t>If its OK with you, we’d like to set up some time to demo the platform to you and any extended teams for whom it might be beneficial. </a:t>
            </a:r>
          </a:p>
        </p:txBody>
      </p:sp>
      <p:sp>
        <p:nvSpPr>
          <p:cNvPr id="1284" name="Shape 128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Shape 1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8" name="Shape 129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99" name="Shape 129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Shape 13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306" name="Shape 1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Shape 1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11" name="Shape 131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i="1" u="none" strike="noStrike" cap="none">
                <a:solidFill>
                  <a:schemeClr val="dk1"/>
                </a:solidFill>
                <a:latin typeface="Calibri"/>
                <a:ea typeface="Calibri"/>
                <a:cs typeface="Calibri"/>
                <a:sym typeface="Calibri"/>
              </a:rPr>
              <a:t>&lt;optional slide 1 of 2 for DIY discussion&gt;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I’d like to share a model with you that I hope illustrates the complexity of building your own platform of a similar capabilities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What we see here is a case study from my co-worker who helped his last </a:t>
            </a:r>
            <a:r>
              <a:rPr lang="en-US" sz="1200" b="1" i="0" u="none" strike="noStrike" cap="none">
                <a:solidFill>
                  <a:schemeClr val="dk1"/>
                </a:solidFill>
                <a:latin typeface="Calibri"/>
                <a:ea typeface="Calibri"/>
                <a:cs typeface="Calibri"/>
                <a:sym typeface="Calibri"/>
              </a:rPr>
              <a:t>company build their own platform</a:t>
            </a:r>
            <a:r>
              <a:rPr lang="en-US" sz="1200" b="0" i="0" u="none" strike="noStrike" cap="none">
                <a:solidFill>
                  <a:schemeClr val="dk1"/>
                </a:solidFill>
                <a:latin typeface="Calibri"/>
                <a:ea typeface="Calibri"/>
                <a:cs typeface="Calibri"/>
                <a:sym typeface="Calibri"/>
              </a:rPr>
              <a:t>. This is a retail company that was pulling together all the new and interesting technologies.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We’ve seen other cases with variations of these technologies, but we found they all conclude the same way -  platforms are difficult to build and require a significant investment.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 example, in this case, the team had to pull together </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40+ technologies, both open source and proprietary.</a:t>
            </a:r>
            <a:r>
              <a:rPr lang="en-US" sz="1200" b="0" i="0" u="none" strike="noStrike" cap="none">
                <a:solidFill>
                  <a:schemeClr val="dk1"/>
                </a:solidFill>
                <a:latin typeface="Calibri"/>
                <a:ea typeface="Calibri"/>
                <a:cs typeface="Calibri"/>
                <a:sym typeface="Calibri"/>
              </a:rPr>
              <a:t>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The </a:t>
            </a:r>
            <a:r>
              <a:rPr lang="en-US" sz="1200" b="1" i="0" u="none" strike="noStrike" cap="none">
                <a:solidFill>
                  <a:schemeClr val="dk1"/>
                </a:solidFill>
                <a:latin typeface="Calibri"/>
                <a:ea typeface="Calibri"/>
                <a:cs typeface="Calibri"/>
                <a:sym typeface="Calibri"/>
              </a:rPr>
              <a:t>team started at 10 people</a:t>
            </a:r>
            <a:r>
              <a:rPr lang="en-US" sz="1200" b="0" i="0" u="none" strike="noStrike" cap="none">
                <a:solidFill>
                  <a:schemeClr val="dk1"/>
                </a:solidFill>
                <a:latin typeface="Calibri"/>
                <a:ea typeface="Calibri"/>
                <a:cs typeface="Calibri"/>
                <a:sym typeface="Calibri"/>
              </a:rPr>
              <a:t> backed by </a:t>
            </a:r>
            <a:r>
              <a:rPr lang="en-US" sz="1200" b="1" i="0" u="none" strike="noStrike" cap="none">
                <a:solidFill>
                  <a:schemeClr val="dk1"/>
                </a:solidFill>
                <a:latin typeface="Calibri"/>
                <a:ea typeface="Calibri"/>
                <a:cs typeface="Calibri"/>
                <a:sym typeface="Calibri"/>
              </a:rPr>
              <a:t>a valid business case.</a:t>
            </a:r>
            <a:r>
              <a:rPr lang="en-US" sz="1200" b="0" i="0" u="none" strike="noStrike" cap="none">
                <a:solidFill>
                  <a:schemeClr val="dk1"/>
                </a:solidFill>
                <a:latin typeface="Calibri"/>
                <a:ea typeface="Calibri"/>
                <a:cs typeface="Calibri"/>
                <a:sym typeface="Calibri"/>
              </a:rPr>
              <a:t>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And they soon found they had to</a:t>
            </a:r>
            <a:r>
              <a:rPr lang="en-US" sz="1200" b="1" i="0" u="none" strike="noStrike" cap="none">
                <a:solidFill>
                  <a:schemeClr val="dk1"/>
                </a:solidFill>
                <a:latin typeface="Calibri"/>
                <a:ea typeface="Calibri"/>
                <a:cs typeface="Calibri"/>
                <a:sym typeface="Calibri"/>
              </a:rPr>
              <a:t> add more technologies and more people.</a:t>
            </a:r>
            <a:r>
              <a:rPr lang="en-US" sz="1200" b="0" i="0" u="none" strike="noStrike" cap="none">
                <a:solidFill>
                  <a:schemeClr val="dk1"/>
                </a:solidFill>
                <a:latin typeface="Calibri"/>
                <a:ea typeface="Calibri"/>
                <a:cs typeface="Calibri"/>
                <a:sym typeface="Calibri"/>
              </a:rPr>
              <a:t> </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18 months into it</a:t>
            </a:r>
            <a:r>
              <a:rPr lang="en-US" sz="1200" b="0" i="0" u="none" strike="noStrike" cap="none">
                <a:solidFill>
                  <a:schemeClr val="dk1"/>
                </a:solidFill>
                <a:latin typeface="Calibri"/>
                <a:ea typeface="Calibri"/>
                <a:cs typeface="Calibri"/>
                <a:sym typeface="Calibri"/>
              </a:rPr>
              <a:t> and  by the time my colleague left they had </a:t>
            </a:r>
            <a:r>
              <a:rPr lang="en-US" sz="1200" b="1" i="0" u="none" strike="noStrike" cap="none">
                <a:solidFill>
                  <a:schemeClr val="dk1"/>
                </a:solidFill>
                <a:latin typeface="Calibri"/>
                <a:ea typeface="Calibri"/>
                <a:cs typeface="Calibri"/>
                <a:sym typeface="Calibri"/>
              </a:rPr>
              <a:t>50+ engineers across 7 teams and it’s </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taking about 7 million per year to support.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Source: Matt Walburn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312" name="Shape 131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Shape 1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18" name="Shape 131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i="1" u="none" strike="noStrike" cap="none">
                <a:solidFill>
                  <a:schemeClr val="dk1"/>
                </a:solidFill>
                <a:latin typeface="Calibri"/>
                <a:ea typeface="Calibri"/>
                <a:cs typeface="Calibri"/>
                <a:sym typeface="Calibri"/>
              </a:rPr>
              <a:t>&lt;optional slide 2 of 2 for DIY discussion&gt;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Instead of stitching together tools from a broad range of categories that aren’t built to work well together,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Pivotal has done the work to provide a  defined set of services for both apps and ops teams</a:t>
            </a:r>
            <a:r>
              <a:rPr lang="en-US" sz="1200" b="0" i="0" u="none" strike="noStrike" cap="none">
                <a:solidFill>
                  <a:schemeClr val="dk1"/>
                </a:solidFill>
                <a:latin typeface="Calibri"/>
                <a:ea typeface="Calibri"/>
                <a:cs typeface="Calibri"/>
                <a:sym typeface="Calibri"/>
              </a:rPr>
              <a:t> that significantly </a:t>
            </a:r>
            <a:r>
              <a:rPr lang="en-US" sz="1200" b="1" i="0" u="none" strike="noStrike" cap="none">
                <a:solidFill>
                  <a:schemeClr val="dk1"/>
                </a:solidFill>
                <a:latin typeface="Calibri"/>
                <a:ea typeface="Calibri"/>
                <a:cs typeface="Calibri"/>
                <a:sym typeface="Calibri"/>
              </a:rPr>
              <a:t>reduce deployment time, risk and cost.</a:t>
            </a:r>
          </a:p>
          <a:p>
            <a:pPr marL="0" marR="0" lvl="0" indent="0" algn="l" rtl="0">
              <a:spcBef>
                <a:spcPts val="0"/>
              </a:spcBef>
              <a:buSzPct val="25000"/>
              <a:buNone/>
            </a:pPr>
            <a:endParaRPr sz="1200" b="1"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&lt;Please talk to Matt Walburn on talk track for this slide&gt;</a:t>
            </a:r>
          </a:p>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Source: Matt Walburn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319" name="Shape 131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Shape 1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6" name="Shape 132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How are we able to do this?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At the </a:t>
            </a:r>
            <a:r>
              <a:rPr lang="en-US" sz="1200" b="1" i="0" u="none" strike="noStrike" cap="none">
                <a:solidFill>
                  <a:schemeClr val="dk1"/>
                </a:solidFill>
                <a:latin typeface="Calibri"/>
                <a:ea typeface="Calibri"/>
                <a:cs typeface="Calibri"/>
                <a:sym typeface="Calibri"/>
              </a:rPr>
              <a:t>core of Pivotal Cloud Foundry platform is Cloud Foundry </a:t>
            </a:r>
            <a:r>
              <a:rPr lang="en-US" sz="1200" b="0" i="0" u="none" strike="noStrike" cap="none">
                <a:solidFill>
                  <a:schemeClr val="dk1"/>
                </a:solidFill>
                <a:latin typeface="Calibri"/>
                <a:ea typeface="Calibri"/>
                <a:cs typeface="Calibri"/>
                <a:sym typeface="Calibri"/>
              </a:rPr>
              <a:t>which is the leading open source cloud platform.</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It’s led by an open governance model with </a:t>
            </a:r>
            <a:r>
              <a:rPr lang="en-US" sz="1200" b="1" i="0" u="none" strike="noStrike" cap="none">
                <a:solidFill>
                  <a:schemeClr val="dk1"/>
                </a:solidFill>
                <a:latin typeface="Calibri"/>
                <a:ea typeface="Calibri"/>
                <a:cs typeface="Calibri"/>
                <a:sym typeface="Calibri"/>
              </a:rPr>
              <a:t>contribution from 50+ companies</a:t>
            </a:r>
            <a:r>
              <a:rPr lang="en-US" sz="1200" b="0" i="0" u="none" strike="noStrike" cap="none">
                <a:solidFill>
                  <a:schemeClr val="dk1"/>
                </a:solidFill>
                <a:latin typeface="Calibri"/>
                <a:ea typeface="Calibri"/>
                <a:cs typeface="Calibri"/>
                <a:sym typeface="Calibri"/>
              </a:rPr>
              <a:t> including </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Pivotal, IBM, HP, as well as upstarts like Docker</a:t>
            </a:r>
            <a:r>
              <a:rPr lang="en-US" sz="1200" b="0" i="0" u="none" strike="noStrike" cap="none">
                <a:solidFill>
                  <a:schemeClr val="dk1"/>
                </a:solidFill>
                <a:latin typeface="Calibri"/>
                <a:ea typeface="Calibri"/>
                <a:cs typeface="Calibri"/>
                <a:sym typeface="Calibri"/>
              </a:rPr>
              <a:t> etc.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The who’s who of the tech industry and a </a:t>
            </a:r>
            <a:r>
              <a:rPr lang="en-US" sz="1200" b="1" i="0" u="none" strike="noStrike" cap="none">
                <a:solidFill>
                  <a:schemeClr val="dk1"/>
                </a:solidFill>
                <a:latin typeface="Calibri"/>
                <a:ea typeface="Calibri"/>
                <a:cs typeface="Calibri"/>
                <a:sym typeface="Calibri"/>
              </a:rPr>
              <a:t>Trillion dollars market cap is backing Cloud Foundry today.</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This enables users to benefit from a </a:t>
            </a:r>
            <a:r>
              <a:rPr lang="en-US" sz="1200" b="1" i="0" u="none" strike="noStrike" cap="none">
                <a:solidFill>
                  <a:schemeClr val="dk1"/>
                </a:solidFill>
                <a:latin typeface="Calibri"/>
                <a:ea typeface="Calibri"/>
                <a:cs typeface="Calibri"/>
                <a:sym typeface="Calibri"/>
              </a:rPr>
              <a:t>variety of use cases</a:t>
            </a:r>
            <a:r>
              <a:rPr lang="en-US" sz="1200" b="0" i="0" u="none" strike="noStrike" cap="none">
                <a:solidFill>
                  <a:schemeClr val="dk1"/>
                </a:solidFill>
                <a:latin typeface="Calibri"/>
                <a:ea typeface="Calibri"/>
                <a:cs typeface="Calibri"/>
                <a:sym typeface="Calibri"/>
              </a:rPr>
              <a:t> from </a:t>
            </a:r>
          </a:p>
          <a:p>
            <a:pPr marL="914400" marR="0" lvl="2" indent="0" algn="l" rtl="0">
              <a:spcBef>
                <a:spcPts val="0"/>
              </a:spcBef>
              <a:buSzPct val="25000"/>
              <a:buNone/>
            </a:pPr>
            <a:r>
              <a:rPr lang="en-US" sz="1200" b="1" i="0" u="none" strike="noStrike" cap="none">
                <a:solidFill>
                  <a:schemeClr val="dk1"/>
                </a:solidFill>
                <a:latin typeface="Calibri"/>
                <a:ea typeface="Calibri"/>
                <a:cs typeface="Calibri"/>
                <a:sym typeface="Calibri"/>
              </a:rPr>
              <a:t>thousands of contributors driving the engineering.  </a:t>
            </a:r>
          </a:p>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Pivotal alone has 350 engineers adding value on top of CF </a:t>
            </a:r>
            <a:r>
              <a:rPr lang="en-US" sz="1200" b="0" i="0" u="none" strike="noStrike" cap="none">
                <a:solidFill>
                  <a:schemeClr val="dk1"/>
                </a:solidFill>
                <a:latin typeface="Calibri"/>
                <a:ea typeface="Calibri"/>
                <a:cs typeface="Calibri"/>
                <a:sym typeface="Calibri"/>
              </a:rPr>
              <a:t>everyday. We ensure that enterprises get a </a:t>
            </a:r>
            <a:r>
              <a:rPr lang="en-US" sz="1200" b="1" i="0" u="none" strike="noStrike" cap="none">
                <a:solidFill>
                  <a:schemeClr val="dk1"/>
                </a:solidFill>
                <a:latin typeface="Calibri"/>
                <a:ea typeface="Calibri"/>
                <a:cs typeface="Calibri"/>
                <a:sym typeface="Calibri"/>
              </a:rPr>
              <a:t>curated, tested and supported platform that’s certified by the CF Foundation.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327" name="Shape 132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Shape 1335"/>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6" name="Shape 1336"/>
          <p:cNvSpPr txBox="1">
            <a:spLocks noGrp="1"/>
          </p:cNvSpPr>
          <p:nvPr>
            <p:ph type="body" idx="1"/>
          </p:nvPr>
        </p:nvSpPr>
        <p:spPr>
          <a:xfrm>
            <a:off x="295171" y="2972430"/>
            <a:ext cx="6267659" cy="5793719"/>
          </a:xfrm>
          <a:prstGeom prst="rect">
            <a:avLst/>
          </a:prstGeom>
          <a:noFill/>
          <a:ln>
            <a:noFill/>
          </a:ln>
        </p:spPr>
        <p:txBody>
          <a:bodyPr wrap="square" lIns="0" tIns="0" rIns="0" bIns="0" anchor="t" anchorCtr="0">
            <a:noAutofit/>
          </a:bodyPr>
          <a:lstStyle/>
          <a:p>
            <a:pPr marL="0" marR="0" lvl="0" indent="0" algn="l" rtl="0">
              <a:spcBef>
                <a:spcPts val="0"/>
              </a:spcBef>
              <a:spcAft>
                <a:spcPts val="0"/>
              </a:spcAft>
              <a:buSzPct val="25000"/>
              <a:buNone/>
            </a:pPr>
            <a:r>
              <a:rPr lang="en-US" sz="1100" b="0" i="0" u="none" strike="noStrike" cap="none">
                <a:solidFill>
                  <a:schemeClr val="dk1"/>
                </a:solidFill>
                <a:latin typeface="Verdana"/>
                <a:ea typeface="Verdana"/>
                <a:cs typeface="Verdana"/>
                <a:sym typeface="Verdana"/>
              </a:rPr>
              <a:t>This comes in pretty handy because lately it seems like we’re getting hit with so many CVE’s. When heartbleed virus hit, our customers took our patch and using canary deploys the fix ran itself across all the VMs under PCF in the data center. All they used was our GUI and 2 easy commands.</a:t>
            </a: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r>
              <a:rPr lang="en-US" sz="1100" b="0" i="0" u="none" strike="noStrike" cap="none">
                <a:solidFill>
                  <a:schemeClr val="dk1"/>
                </a:solidFill>
                <a:latin typeface="Verdana"/>
                <a:ea typeface="Verdana"/>
                <a:cs typeface="Verdana"/>
                <a:sym typeface="Verdana"/>
              </a:rPr>
              <a:t>Talk track covers how its manual w/ Docker.</a:t>
            </a:r>
          </a:p>
          <a:p>
            <a:pPr marL="0" marR="0" lvl="0" indent="0" algn="l" rtl="0">
              <a:spcBef>
                <a:spcPts val="1189"/>
              </a:spcBef>
              <a:buSzPct val="250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Shape 1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45" name="Shape 134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346" name="Shape 134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19050" algn="r" rtl="0">
              <a:spcBef>
                <a:spcPts val="0"/>
              </a:spcBef>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Shape 1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73" name="Shape 137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374" name="Shape 137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19050" algn="r" rtl="0">
              <a:spcBef>
                <a:spcPts val="0"/>
              </a:spcBef>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3" name="Shape 25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i="0" u="none" strike="noStrike" cap="none">
                <a:solidFill>
                  <a:schemeClr val="dk1"/>
                </a:solidFill>
                <a:latin typeface="Calibri"/>
                <a:ea typeface="Calibri"/>
                <a:cs typeface="Calibri"/>
                <a:sym typeface="Calibri"/>
              </a:rPr>
              <a:t>How</a:t>
            </a:r>
            <a:r>
              <a:rPr lang="en-US" sz="1200" b="0" i="0" u="none" strike="noStrike" cap="none">
                <a:solidFill>
                  <a:schemeClr val="dk1"/>
                </a:solidFill>
                <a:latin typeface="Calibri"/>
                <a:ea typeface="Calibri"/>
                <a:cs typeface="Calibri"/>
                <a:sym typeface="Calibri"/>
              </a:rPr>
              <a:t> are they transforming?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These companies have started to</a:t>
            </a:r>
            <a:r>
              <a:rPr lang="en-US" sz="1200" b="1" i="0" u="none" strike="noStrike" cap="none">
                <a:solidFill>
                  <a:schemeClr val="dk1"/>
                </a:solidFill>
                <a:latin typeface="Calibri"/>
                <a:ea typeface="Calibri"/>
                <a:cs typeface="Calibri"/>
                <a:sym typeface="Calibri"/>
              </a:rPr>
              <a:t> close the gap</a:t>
            </a:r>
            <a:r>
              <a:rPr lang="en-US" sz="1200" b="0" i="0" u="none" strike="noStrike" cap="none">
                <a:solidFill>
                  <a:schemeClr val="dk1"/>
                </a:solidFill>
                <a:latin typeface="Calibri"/>
                <a:ea typeface="Calibri"/>
                <a:cs typeface="Calibri"/>
                <a:sym typeface="Calibri"/>
              </a:rPr>
              <a:t> in the changes that have occurred </a:t>
            </a:r>
            <a:r>
              <a:rPr lang="en-US" sz="1200" b="1" i="0" u="none" strike="noStrike" cap="none">
                <a:solidFill>
                  <a:schemeClr val="dk1"/>
                </a:solidFill>
                <a:latin typeface="Calibri"/>
                <a:ea typeface="Calibri"/>
                <a:cs typeface="Calibri"/>
                <a:sym typeface="Calibri"/>
              </a:rPr>
              <a:t>in building, deploying, and running their applications</a:t>
            </a:r>
            <a:r>
              <a:rPr lang="en-US" sz="1200" b="0" i="0" u="none" strike="noStrike" cap="none">
                <a:solidFill>
                  <a:schemeClr val="dk1"/>
                </a:solidFill>
                <a:latin typeface="Calibri"/>
                <a:ea typeface="Calibri"/>
                <a:cs typeface="Calibri"/>
                <a:sym typeface="Calibri"/>
              </a:rPr>
              <a:t>. What are these changes? </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The Application deployment from before and what most people are familiar with:</a:t>
            </a:r>
          </a:p>
          <a:p>
            <a:pPr marL="914400" marR="0" lvl="2" indent="0" algn="l" rtl="0">
              <a:spcBef>
                <a:spcPts val="0"/>
              </a:spcBef>
              <a:buSzPct val="25000"/>
              <a:buNone/>
            </a:pPr>
            <a:r>
              <a:rPr lang="en-US" sz="1200" b="1" i="0" u="none" strike="noStrike" cap="none">
                <a:solidFill>
                  <a:schemeClr val="dk1"/>
                </a:solidFill>
                <a:latin typeface="Calibri"/>
                <a:ea typeface="Calibri"/>
                <a:cs typeface="Calibri"/>
                <a:sym typeface="Calibri"/>
              </a:rPr>
              <a:t>Features were planned months in advance and tightly coupled as monolithic apps with intricate roadmap dependencies across the app components</a:t>
            </a:r>
          </a:p>
          <a:p>
            <a:pPr marL="914400" marR="0" lvl="2" indent="0" algn="l" rtl="0">
              <a:spcBef>
                <a:spcPts val="0"/>
              </a:spcBef>
              <a:buSzPct val="25000"/>
              <a:buNone/>
            </a:pPr>
            <a:r>
              <a:rPr lang="en-US" sz="1200" b="1" i="0" u="none" strike="noStrike" cap="none">
                <a:solidFill>
                  <a:schemeClr val="dk1"/>
                </a:solidFill>
                <a:latin typeface="Calibri"/>
                <a:ea typeface="Calibri"/>
                <a:cs typeface="Calibri"/>
                <a:sym typeface="Calibri"/>
              </a:rPr>
              <a:t>Development process was linear,</a:t>
            </a:r>
            <a:r>
              <a:rPr lang="en-US" sz="1200" b="0" i="0" u="none" strike="noStrike" cap="none">
                <a:solidFill>
                  <a:schemeClr val="dk1"/>
                </a:solidFill>
                <a:latin typeface="Calibri"/>
                <a:ea typeface="Calibri"/>
                <a:cs typeface="Calibri"/>
                <a:sym typeface="Calibri"/>
              </a:rPr>
              <a:t> where months of design and planning phases lead to a</a:t>
            </a:r>
            <a:r>
              <a:rPr lang="en-US" sz="1200" b="1" i="0" u="none" strike="noStrike" cap="none">
                <a:solidFill>
                  <a:schemeClr val="dk1"/>
                </a:solidFill>
                <a:latin typeface="Calibri"/>
                <a:ea typeface="Calibri"/>
                <a:cs typeface="Calibri"/>
                <a:sym typeface="Calibri"/>
              </a:rPr>
              <a:t> long construction phase</a:t>
            </a:r>
            <a:r>
              <a:rPr lang="en-US" sz="1200" b="0" i="0" u="none" strike="noStrike" cap="none">
                <a:solidFill>
                  <a:schemeClr val="dk1"/>
                </a:solidFill>
                <a:latin typeface="Calibri"/>
                <a:ea typeface="Calibri"/>
                <a:cs typeface="Calibri"/>
                <a:sym typeface="Calibri"/>
              </a:rPr>
              <a:t>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This app was then deployed onto physical machines or </a:t>
            </a:r>
            <a:r>
              <a:rPr lang="en-US" sz="1200" b="1" i="0" u="none" strike="noStrike" cap="none">
                <a:solidFill>
                  <a:schemeClr val="dk1"/>
                </a:solidFill>
                <a:latin typeface="Calibri"/>
                <a:ea typeface="Calibri"/>
                <a:cs typeface="Calibri"/>
                <a:sym typeface="Calibri"/>
              </a:rPr>
              <a:t>infrastructure abstractions like VMs,</a:t>
            </a:r>
            <a:r>
              <a:rPr lang="en-US" sz="1200" b="0" i="0" u="none" strike="noStrike" cap="none">
                <a:solidFill>
                  <a:schemeClr val="dk1"/>
                </a:solidFill>
                <a:latin typeface="Calibri"/>
                <a:ea typeface="Calibri"/>
                <a:cs typeface="Calibri"/>
                <a:sym typeface="Calibri"/>
              </a:rPr>
              <a:t>  keeping in mind app dependencies and configurations.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Once the app is deployed, Ops teams were then expected to manage these systems by </a:t>
            </a:r>
          </a:p>
          <a:p>
            <a:pPr marL="1371600" marR="0" lvl="3" indent="0" algn="l" rtl="0">
              <a:spcBef>
                <a:spcPts val="0"/>
              </a:spcBef>
              <a:buSzPct val="25000"/>
              <a:buNone/>
            </a:pPr>
            <a:r>
              <a:rPr lang="en-US" sz="1200" b="0" i="0" u="none" strike="noStrike" cap="none">
                <a:solidFill>
                  <a:schemeClr val="dk1"/>
                </a:solidFill>
                <a:latin typeface="Calibri"/>
                <a:ea typeface="Calibri"/>
                <a:cs typeface="Calibri"/>
                <a:sym typeface="Calibri"/>
              </a:rPr>
              <a:t>Adding on a</a:t>
            </a:r>
            <a:r>
              <a:rPr lang="en-US" sz="1200" b="1" i="0" u="none" strike="noStrike" cap="none">
                <a:solidFill>
                  <a:schemeClr val="dk1"/>
                </a:solidFill>
                <a:latin typeface="Calibri"/>
                <a:ea typeface="Calibri"/>
                <a:cs typeface="Calibri"/>
                <a:sym typeface="Calibri"/>
              </a:rPr>
              <a:t>dditional services for metrics, monitoring, orchestration </a:t>
            </a:r>
          </a:p>
          <a:p>
            <a:pPr marL="1371600" marR="0" lvl="3" indent="0" algn="l" rtl="0">
              <a:spcBef>
                <a:spcPts val="0"/>
              </a:spcBef>
              <a:buSzPct val="25000"/>
              <a:buNone/>
            </a:pPr>
            <a:r>
              <a:rPr lang="en-US" sz="1200" b="0" i="0" u="none" strike="noStrike" cap="none">
                <a:solidFill>
                  <a:schemeClr val="dk1"/>
                </a:solidFill>
                <a:latin typeface="Calibri"/>
                <a:ea typeface="Calibri"/>
                <a:cs typeface="Calibri"/>
                <a:sym typeface="Calibri"/>
              </a:rPr>
              <a:t>There was a </a:t>
            </a:r>
            <a:r>
              <a:rPr lang="en-US" sz="1200" b="1" i="0" u="none" strike="noStrike" cap="none">
                <a:solidFill>
                  <a:schemeClr val="dk1"/>
                </a:solidFill>
                <a:latin typeface="Calibri"/>
                <a:ea typeface="Calibri"/>
                <a:cs typeface="Calibri"/>
                <a:sym typeface="Calibri"/>
              </a:rPr>
              <a:t>designated  time window in which the app was deployed</a:t>
            </a:r>
            <a:r>
              <a:rPr lang="en-US" sz="1200" b="0" i="0" u="none" strike="noStrike" cap="none">
                <a:solidFill>
                  <a:schemeClr val="dk1"/>
                </a:solidFill>
                <a:latin typeface="Calibri"/>
                <a:ea typeface="Calibri"/>
                <a:cs typeface="Calibri"/>
                <a:sym typeface="Calibri"/>
              </a:rPr>
              <a:t> or updated because this may involve restarting the whole server.   </a:t>
            </a:r>
          </a:p>
          <a:p>
            <a:pPr marL="1371600" marR="0" lvl="3" indent="0" algn="l" rtl="0">
              <a:spcBef>
                <a:spcPts val="0"/>
              </a:spcBef>
              <a:buSzPct val="25000"/>
              <a:buNone/>
            </a:pPr>
            <a:r>
              <a:rPr lang="en-US" sz="1200" b="0" i="0" u="none" strike="noStrike" cap="none">
                <a:solidFill>
                  <a:schemeClr val="dk1"/>
                </a:solidFill>
                <a:latin typeface="Calibri"/>
                <a:ea typeface="Calibri"/>
                <a:cs typeface="Calibri"/>
                <a:sym typeface="Calibri"/>
              </a:rPr>
              <a:t>Once the app is deployed, they  take on the </a:t>
            </a:r>
            <a:r>
              <a:rPr lang="en-US" sz="1200" b="1" i="0" u="none" strike="noStrike" cap="none">
                <a:solidFill>
                  <a:schemeClr val="dk1"/>
                </a:solidFill>
                <a:latin typeface="Calibri"/>
                <a:ea typeface="Calibri"/>
                <a:cs typeface="Calibri"/>
                <a:sym typeface="Calibri"/>
              </a:rPr>
              <a:t>non trivial engineering task </a:t>
            </a:r>
            <a:r>
              <a:rPr lang="en-US" sz="1200" b="0" i="0" u="none" strike="noStrike" cap="none">
                <a:solidFill>
                  <a:schemeClr val="dk1"/>
                </a:solidFill>
                <a:latin typeface="Calibri"/>
                <a:ea typeface="Calibri"/>
                <a:cs typeface="Calibri"/>
                <a:sym typeface="Calibri"/>
              </a:rPr>
              <a:t>of doing whatever is necessary to </a:t>
            </a:r>
            <a:r>
              <a:rPr lang="en-US" sz="1200" b="1" i="0" u="none" strike="noStrike" cap="none">
                <a:solidFill>
                  <a:schemeClr val="dk1"/>
                </a:solidFill>
                <a:latin typeface="Calibri"/>
                <a:ea typeface="Calibri"/>
                <a:cs typeface="Calibri"/>
                <a:sym typeface="Calibri"/>
              </a:rPr>
              <a:t>make the apps secure, patchable, and resilient </a:t>
            </a:r>
            <a:r>
              <a:rPr lang="en-US" sz="1200" b="0" i="0" u="none" strike="noStrike" cap="none">
                <a:solidFill>
                  <a:schemeClr val="dk1"/>
                </a:solidFill>
                <a:latin typeface="Calibri"/>
                <a:ea typeface="Calibri"/>
                <a:cs typeface="Calibri"/>
                <a:sym typeface="Calibri"/>
              </a:rPr>
              <a:t>to infrastructure failures (what we call we call Day 2 Ops)</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With this sequential process, disjoint and partial automation -  concept to code takes several months and </a:t>
            </a:r>
            <a:r>
              <a:rPr lang="en-US" sz="1200" b="1" i="0" u="none" strike="noStrike" cap="none">
                <a:solidFill>
                  <a:schemeClr val="dk1"/>
                </a:solidFill>
                <a:latin typeface="Calibri"/>
                <a:ea typeface="Calibri"/>
                <a:cs typeface="Calibri"/>
                <a:sym typeface="Calibri"/>
              </a:rPr>
              <a:t>each deploy was a risky event</a:t>
            </a:r>
          </a:p>
          <a:p>
            <a:pPr marL="457200" marR="0" lvl="1"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What about </a:t>
            </a:r>
            <a:r>
              <a:rPr lang="en-US" sz="1200" b="1" i="0" u="none" strike="noStrike" cap="none">
                <a:solidFill>
                  <a:schemeClr val="dk1"/>
                </a:solidFill>
                <a:latin typeface="Calibri"/>
                <a:ea typeface="Calibri"/>
                <a:cs typeface="Calibri"/>
                <a:sym typeface="Calibri"/>
              </a:rPr>
              <a:t>Application delivery today</a:t>
            </a:r>
            <a:r>
              <a:rPr lang="en-US" sz="1200" b="0" i="0" u="none" strike="noStrike" cap="none">
                <a:solidFill>
                  <a:schemeClr val="dk1"/>
                </a:solidFill>
                <a:latin typeface="Calibri"/>
                <a:ea typeface="Calibri"/>
                <a:cs typeface="Calibri"/>
                <a:sym typeface="Calibri"/>
              </a:rPr>
              <a:t>: </a:t>
            </a:r>
          </a:p>
          <a:p>
            <a:pPr marL="914400" marR="0" lvl="2"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The application is a l</a:t>
            </a:r>
            <a:r>
              <a:rPr lang="en-US" sz="1200" b="1" i="0" u="none" strike="noStrike" cap="none">
                <a:solidFill>
                  <a:schemeClr val="dk1"/>
                </a:solidFill>
                <a:latin typeface="Calibri"/>
                <a:ea typeface="Calibri"/>
                <a:cs typeface="Calibri"/>
                <a:sym typeface="Calibri"/>
              </a:rPr>
              <a:t>oosely coupled composition of services</a:t>
            </a:r>
            <a:r>
              <a:rPr lang="en-US" sz="1200" b="0" i="0" u="none" strike="noStrike" cap="none">
                <a:solidFill>
                  <a:schemeClr val="dk1"/>
                </a:solidFill>
                <a:latin typeface="Calibri"/>
                <a:ea typeface="Calibri"/>
                <a:cs typeface="Calibri"/>
                <a:sym typeface="Calibri"/>
              </a:rPr>
              <a:t> where each service has its own </a:t>
            </a:r>
            <a:r>
              <a:rPr lang="en-US" sz="1200" b="1" i="0" u="none" strike="noStrike" cap="none">
                <a:solidFill>
                  <a:schemeClr val="dk1"/>
                </a:solidFill>
                <a:latin typeface="Calibri"/>
                <a:ea typeface="Calibri"/>
                <a:cs typeface="Calibri"/>
                <a:sym typeface="Calibri"/>
              </a:rPr>
              <a:t>independent software cycle</a:t>
            </a:r>
            <a:r>
              <a:rPr lang="en-US" sz="1200" b="0" i="0" u="none" strike="noStrike" cap="none">
                <a:solidFill>
                  <a:schemeClr val="dk1"/>
                </a:solidFill>
                <a:latin typeface="Calibri"/>
                <a:ea typeface="Calibri"/>
                <a:cs typeface="Calibri"/>
                <a:sym typeface="Calibri"/>
              </a:rPr>
              <a:t>. More people are shifting to microservices because it's an organizational optimization. It gives development teams flexibility to work on the pieces that are changing at their own pace and just ship them w/o a bunch of synchronization.</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&lt;click&gt;Software development now is iterative and incremental with </a:t>
            </a:r>
            <a:r>
              <a:rPr lang="en-US" sz="1200" b="1" i="0" u="none" strike="noStrike" cap="none">
                <a:solidFill>
                  <a:schemeClr val="dk1"/>
                </a:solidFill>
                <a:latin typeface="Calibri"/>
                <a:ea typeface="Calibri"/>
                <a:cs typeface="Calibri"/>
                <a:sym typeface="Calibri"/>
              </a:rPr>
              <a:t>short, but frequent development cycles</a:t>
            </a:r>
            <a:r>
              <a:rPr lang="en-US" sz="1200" b="0" i="0" u="none" strike="noStrike" cap="none">
                <a:solidFill>
                  <a:schemeClr val="dk1"/>
                </a:solidFill>
                <a:latin typeface="Calibri"/>
                <a:ea typeface="Calibri"/>
                <a:cs typeface="Calibri"/>
                <a:sym typeface="Calibri"/>
              </a:rPr>
              <a:t> injected with constant customer feedback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&lt;click&gt; </a:t>
            </a:r>
            <a:r>
              <a:rPr lang="en-US" sz="1200" b="1" i="0" u="none" strike="noStrike" cap="none">
                <a:solidFill>
                  <a:schemeClr val="dk1"/>
                </a:solidFill>
                <a:latin typeface="Calibri"/>
                <a:ea typeface="Calibri"/>
                <a:cs typeface="Calibri"/>
                <a:sym typeface="Calibri"/>
              </a:rPr>
              <a:t>the primary abstraction layer is raised above infrastructure constructs.  </a:t>
            </a:r>
            <a:r>
              <a:rPr lang="en-US" sz="1200" b="0" i="0" u="none" strike="noStrike" cap="none">
                <a:solidFill>
                  <a:schemeClr val="dk1"/>
                </a:solidFill>
                <a:latin typeface="Calibri"/>
                <a:ea typeface="Calibri"/>
                <a:cs typeface="Calibri"/>
                <a:sym typeface="Calibri"/>
              </a:rPr>
              <a:t>Rather than using API to create virtual infrastructure, applying various forms of configuration management and automation to enable our applications and supporting services,  we are now </a:t>
            </a:r>
            <a:r>
              <a:rPr lang="en-US" sz="1200" b="1" i="0" u="none" strike="noStrike" cap="none">
                <a:solidFill>
                  <a:schemeClr val="dk1"/>
                </a:solidFill>
                <a:latin typeface="Calibri"/>
                <a:ea typeface="Calibri"/>
                <a:cs typeface="Calibri"/>
                <a:sym typeface="Calibri"/>
              </a:rPr>
              <a:t>using abstractions that allow us to think in terms of just applications and backing services. </a:t>
            </a:r>
            <a:r>
              <a:rPr lang="en-US" sz="1200" b="0" i="0" u="none" strike="noStrike" cap="none">
                <a:solidFill>
                  <a:schemeClr val="dk1"/>
                </a:solidFill>
                <a:latin typeface="Calibri"/>
                <a:ea typeface="Calibri"/>
                <a:cs typeface="Calibri"/>
                <a:sym typeface="Calibri"/>
              </a:rPr>
              <a:t>This lets us treat the underlying infrastructure as “</a:t>
            </a:r>
            <a:r>
              <a:rPr lang="en-US" sz="1200" b="1" i="0" u="none" strike="noStrike" cap="none">
                <a:solidFill>
                  <a:schemeClr val="dk1"/>
                </a:solidFill>
                <a:latin typeface="Calibri"/>
                <a:ea typeface="Calibri"/>
                <a:cs typeface="Calibri"/>
                <a:sym typeface="Calibri"/>
              </a:rPr>
              <a:t>disposable</a:t>
            </a:r>
            <a:r>
              <a:rPr lang="en-US" sz="1200" b="0" i="0" u="none" strike="noStrike" cap="none">
                <a:solidFill>
                  <a:schemeClr val="dk1"/>
                </a:solidFill>
                <a:latin typeface="Calibri"/>
                <a:ea typeface="Calibri"/>
                <a:cs typeface="Calibri"/>
                <a:sym typeface="Calibri"/>
              </a:rPr>
              <a:t>” because the entire stack from the app down to the OS is being version controlled and can be </a:t>
            </a:r>
            <a:r>
              <a:rPr lang="en-US" sz="1200" b="1" i="0" u="none" strike="noStrike" cap="none">
                <a:solidFill>
                  <a:schemeClr val="dk1"/>
                </a:solidFill>
                <a:latin typeface="Calibri"/>
                <a:ea typeface="Calibri"/>
                <a:cs typeface="Calibri"/>
                <a:sym typeface="Calibri"/>
              </a:rPr>
              <a:t>duplicated or reversed easily</a:t>
            </a:r>
            <a:r>
              <a:rPr lang="en-US" sz="1200" b="0" i="0" u="none" strike="noStrike" cap="none">
                <a:solidFill>
                  <a:schemeClr val="dk1"/>
                </a:solidFill>
                <a:latin typeface="Calibri"/>
                <a:ea typeface="Calibri"/>
                <a:cs typeface="Calibri"/>
                <a:sym typeface="Calibri"/>
              </a:rPr>
              <a:t>.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&lt;click&gt;The risk to production systems is reduced and the </a:t>
            </a:r>
            <a:r>
              <a:rPr lang="en-US" sz="1200" b="1" i="0" u="none" strike="noStrike" cap="none">
                <a:solidFill>
                  <a:schemeClr val="dk1"/>
                </a:solidFill>
                <a:latin typeface="Calibri"/>
                <a:ea typeface="Calibri"/>
                <a:cs typeface="Calibri"/>
                <a:sym typeface="Calibri"/>
              </a:rPr>
              <a:t>strong separation between Dev and Ops teams changes to one of organized collaboration,</a:t>
            </a:r>
            <a:r>
              <a:rPr lang="en-US" sz="1200" b="0" i="0" u="none" strike="noStrike" cap="none">
                <a:solidFill>
                  <a:schemeClr val="dk1"/>
                </a:solidFill>
                <a:latin typeface="Calibri"/>
                <a:ea typeface="Calibri"/>
                <a:cs typeface="Calibri"/>
                <a:sym typeface="Calibri"/>
              </a:rPr>
              <a:t> where they get code to staging and </a:t>
            </a:r>
            <a:r>
              <a:rPr lang="en-US" sz="1200" b="1" i="0" u="none" strike="noStrike" cap="none">
                <a:solidFill>
                  <a:schemeClr val="dk1"/>
                </a:solidFill>
                <a:latin typeface="Calibri"/>
                <a:ea typeface="Calibri"/>
                <a:cs typeface="Calibri"/>
                <a:sym typeface="Calibri"/>
              </a:rPr>
              <a:t>production several times a day</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distribute deployment risk across many smaller releases.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&lt;click&gt;And once your app is deployed, the operational concerns  of Patching, updating, and change management rely on automated orchestration of infra that was previously hand crafted. Ops is </a:t>
            </a:r>
            <a:r>
              <a:rPr lang="en-US" sz="1200" b="1" i="0" u="none" strike="noStrike" cap="none">
                <a:solidFill>
                  <a:schemeClr val="dk1"/>
                </a:solidFill>
                <a:latin typeface="Calibri"/>
                <a:ea typeface="Calibri"/>
                <a:cs typeface="Calibri"/>
                <a:sym typeface="Calibri"/>
              </a:rPr>
              <a:t>no longer managing servers, you’re managing services.</a:t>
            </a: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914400" marR="0" lvl="2"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914400" marR="0" lvl="2"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54" name="Shape 25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Shape 1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7" name="Shape 139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1"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Lockheed Martin - App in 10 weeks instead of 9 months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398" name="Shape 139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40</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Shape 1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7" name="Shape 140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1"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Humana go from 2 months for just provisioning servers to delivering products in 5 weeks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08" name="Shape 140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Shape 1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7" name="Shape 141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1"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Allstate go from 100 day provisioning cycles to minutes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18" name="Shape 141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High performance organizations that innovate at scale do not sacrifice agilty to safety. They invest in improving both. They need a better platform that facilitates that.</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p:txBody>
      </p:sp>
      <p:sp>
        <p:nvSpPr>
          <p:cNvPr id="1429" name="Shape 1429"/>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43</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Shape 1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35" name="Shape 143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&lt;OPTIONAL&gt; We could spend a whole session on just this one topic.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But to cover a few highlights: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Protection from security threats is done by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Architecting the platform to minimize network surface area with a limited number of contact points with the public internet</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isolating customer applications and data in containers</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encrypting connections</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Applying admin configurable security controls like rules to prevent system access from external networks and within internal components</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Simplified vulnerability management, patch management which we’ll see more of later.</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Prevents possible denial of service attacks through resource starvation.</a:t>
            </a:r>
          </a:p>
          <a:p>
            <a:pPr marL="914400" marR="0" lvl="2" indent="0" algn="l" rtl="0">
              <a:spcBef>
                <a:spcPts val="0"/>
              </a:spcBef>
              <a:buSzPct val="25000"/>
              <a:buNone/>
            </a:pPr>
            <a:r>
              <a:rPr lang="en-US" sz="1800" b="0" i="0" u="none" strike="noStrike" cap="none">
                <a:solidFill>
                  <a:schemeClr val="dk1"/>
                </a:solidFill>
                <a:latin typeface="Calibri"/>
                <a:ea typeface="Calibri"/>
                <a:cs typeface="Calibri"/>
                <a:sym typeface="Calibri"/>
              </a:rPr>
              <a:t>T</a:t>
            </a:r>
            <a:r>
              <a:rPr lang="en-US" sz="1200" b="0" i="0" u="none" strike="noStrike" cap="none">
                <a:solidFill>
                  <a:schemeClr val="dk1"/>
                </a:solidFill>
                <a:latin typeface="Calibri"/>
                <a:ea typeface="Calibri"/>
                <a:cs typeface="Calibri"/>
                <a:sym typeface="Calibri"/>
              </a:rPr>
              <a:t>he platform makes it radically </a:t>
            </a:r>
            <a:r>
              <a:rPr lang="en-US" sz="1200" b="1" i="0" u="none" strike="noStrike" cap="none">
                <a:solidFill>
                  <a:schemeClr val="dk1"/>
                </a:solidFill>
                <a:latin typeface="Calibri"/>
                <a:ea typeface="Calibri"/>
                <a:cs typeface="Calibri"/>
                <a:sym typeface="Calibri"/>
              </a:rPr>
              <a:t>easier to do the right things that prevent vulnerabilities </a:t>
            </a:r>
            <a:r>
              <a:rPr lang="en-US" sz="1200" b="0" i="0" u="none" strike="noStrike" cap="none">
                <a:solidFill>
                  <a:schemeClr val="dk1"/>
                </a:solidFill>
                <a:latin typeface="Calibri"/>
                <a:ea typeface="Calibri"/>
                <a:cs typeface="Calibri"/>
                <a:sym typeface="Calibri"/>
              </a:rPr>
              <a:t>that are caused by leaked/misused credentials, misconfigured or Unpatched software.</a:t>
            </a:r>
          </a:p>
          <a:p>
            <a:pPr marL="914400" marR="0" lvl="2"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It prevents delays due to well intentioned, but rigid processes – which ironically allow the threat to persist in the environment for a long time even after it is detected.</a:t>
            </a:r>
          </a:p>
          <a:p>
            <a:pPr marL="914400" marR="0" lvl="2"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In general, the Platform focus on automation &amp; abstraction simplifies governance throughout app lifecycle making it a repeatable process that is trivial to implement for your app.</a:t>
            </a:r>
          </a:p>
          <a:p>
            <a:pPr marL="914400" marR="0" lvl="2"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36" name="Shape 1436"/>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&lt;Image is an animation&gt;</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This comprehensive shift in the model for App Delivery is what the industry is calling </a:t>
            </a:r>
            <a:r>
              <a:rPr lang="en-US" sz="1200" b="1" i="0" u="none" strike="noStrike" cap="none">
                <a:solidFill>
                  <a:schemeClr val="dk1"/>
                </a:solidFill>
                <a:latin typeface="Calibri"/>
                <a:ea typeface="Calibri"/>
                <a:cs typeface="Calibri"/>
                <a:sym typeface="Calibri"/>
              </a:rPr>
              <a:t>Cloud Native. </a:t>
            </a:r>
            <a:r>
              <a:rPr lang="en-US" sz="1200" b="0" i="0" u="none" strike="noStrike" cap="none">
                <a:solidFill>
                  <a:schemeClr val="dk1"/>
                </a:solidFill>
                <a:latin typeface="Calibri"/>
                <a:ea typeface="Calibri"/>
                <a:cs typeface="Calibri"/>
                <a:sym typeface="Calibri"/>
              </a:rPr>
              <a:t>Cloud Native is an advanced combination of </a:t>
            </a:r>
            <a:r>
              <a:rPr lang="en-US" sz="1200" b="1" i="0" u="none" strike="noStrike" cap="none">
                <a:solidFill>
                  <a:schemeClr val="dk1"/>
                </a:solidFill>
                <a:latin typeface="Calibri"/>
                <a:ea typeface="Calibri"/>
                <a:cs typeface="Calibri"/>
                <a:sym typeface="Calibri"/>
              </a:rPr>
              <a:t>devops, microservices and continuous delivery practiced with the goal of shipping more resilient software, faster. </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To efficiently handle the operational impact of the cloud native delivery models, the</a:t>
            </a:r>
            <a:r>
              <a:rPr lang="en-US" sz="1200" b="1" i="0" u="none" strike="noStrike" cap="none">
                <a:solidFill>
                  <a:schemeClr val="dk1"/>
                </a:solidFill>
                <a:latin typeface="Calibri"/>
                <a:ea typeface="Calibri"/>
                <a:cs typeface="Calibri"/>
                <a:sym typeface="Calibri"/>
              </a:rPr>
              <a:t> technology to support the practices becomes the critical piece</a:t>
            </a:r>
            <a:r>
              <a:rPr lang="en-US" sz="1200" b="0" i="0" u="none" strike="noStrike" cap="none">
                <a:solidFill>
                  <a:schemeClr val="dk1"/>
                </a:solidFill>
                <a:latin typeface="Calibri"/>
                <a:ea typeface="Calibri"/>
                <a:cs typeface="Calibri"/>
                <a:sym typeface="Calibri"/>
              </a:rPr>
              <a:t>. More and more operational decision making and activity that required human intervention is being programmatically driven into the platform.</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The platform</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Helps teams</a:t>
            </a:r>
            <a:r>
              <a:rPr lang="en-US" sz="1200" b="1" i="0" u="none" strike="noStrike" cap="none">
                <a:solidFill>
                  <a:schemeClr val="dk1"/>
                </a:solidFill>
                <a:latin typeface="Calibri"/>
                <a:ea typeface="Calibri"/>
                <a:cs typeface="Calibri"/>
                <a:sym typeface="Calibri"/>
              </a:rPr>
              <a:t> adopt the architectural and operational changes</a:t>
            </a:r>
            <a:r>
              <a:rPr lang="en-US" sz="1200" b="0" i="0" u="none" strike="noStrike" cap="none">
                <a:solidFill>
                  <a:schemeClr val="dk1"/>
                </a:solidFill>
                <a:latin typeface="Calibri"/>
                <a:ea typeface="Calibri"/>
                <a:cs typeface="Calibri"/>
                <a:sym typeface="Calibri"/>
              </a:rPr>
              <a:t> required to be shipping functionality continuously (</a:t>
            </a:r>
            <a:r>
              <a:rPr lang="en-US" sz="1200" b="0" i="1" u="none" strike="noStrike" cap="none">
                <a:solidFill>
                  <a:schemeClr val="dk1"/>
                </a:solidFill>
                <a:latin typeface="Calibri"/>
                <a:ea typeface="Calibri"/>
                <a:cs typeface="Calibri"/>
                <a:sym typeface="Calibri"/>
              </a:rPr>
              <a:t>purple</a:t>
            </a:r>
            <a:r>
              <a:rPr lang="en-US" sz="1200" b="0" i="0" u="none" strike="noStrike" cap="none">
                <a:solidFill>
                  <a:schemeClr val="dk1"/>
                </a:solidFill>
                <a:latin typeface="Calibri"/>
                <a:ea typeface="Calibri"/>
                <a:cs typeface="Calibri"/>
                <a:sym typeface="Calibri"/>
              </a:rPr>
              <a:t>)</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Its also a DevOps culture enabler. CNP makes </a:t>
            </a:r>
            <a:r>
              <a:rPr lang="en-US" sz="1200" b="1" i="0" u="none" strike="noStrike" cap="none">
                <a:solidFill>
                  <a:schemeClr val="dk1"/>
                </a:solidFill>
                <a:latin typeface="Calibri"/>
                <a:ea typeface="Calibri"/>
                <a:cs typeface="Calibri"/>
                <a:sym typeface="Calibri"/>
              </a:rPr>
              <a:t>doing the right thing the easy thing</a:t>
            </a:r>
            <a:r>
              <a:rPr lang="en-US" sz="1200" b="0" i="0" u="none" strike="noStrike" cap="none">
                <a:solidFill>
                  <a:schemeClr val="dk1"/>
                </a:solidFill>
                <a:latin typeface="Calibri"/>
                <a:ea typeface="Calibri"/>
                <a:cs typeface="Calibri"/>
                <a:sym typeface="Calibri"/>
              </a:rPr>
              <a:t>, repeatedly and consistently (</a:t>
            </a:r>
            <a:r>
              <a:rPr lang="en-US" sz="1200" b="0" i="1" u="none" strike="noStrike" cap="none">
                <a:solidFill>
                  <a:schemeClr val="dk1"/>
                </a:solidFill>
                <a:latin typeface="Calibri"/>
                <a:ea typeface="Calibri"/>
                <a:cs typeface="Calibri"/>
                <a:sym typeface="Calibri"/>
              </a:rPr>
              <a:t>gray</a:t>
            </a:r>
            <a:r>
              <a:rPr lang="en-US" sz="1200" b="0" i="0" u="none" strike="noStrike" cap="none">
                <a:solidFill>
                  <a:schemeClr val="dk1"/>
                </a:solidFill>
                <a:latin typeface="Calibri"/>
                <a:ea typeface="Calibri"/>
                <a:cs typeface="Calibri"/>
                <a:sym typeface="Calibri"/>
              </a:rPr>
              <a:t> + </a:t>
            </a:r>
            <a:r>
              <a:rPr lang="en-US" sz="1200" b="0" i="1" u="none" strike="noStrike" cap="none">
                <a:solidFill>
                  <a:schemeClr val="dk1"/>
                </a:solidFill>
                <a:latin typeface="Calibri"/>
                <a:ea typeface="Calibri"/>
                <a:cs typeface="Calibri"/>
                <a:sym typeface="Calibri"/>
              </a:rPr>
              <a:t>straight arrows</a:t>
            </a:r>
            <a:r>
              <a:rPr lang="en-US" sz="1200" b="0" i="0" u="none" strike="noStrike" cap="none">
                <a:solidFill>
                  <a:schemeClr val="dk1"/>
                </a:solidFill>
                <a:latin typeface="Calibri"/>
                <a:ea typeface="Calibri"/>
                <a:cs typeface="Calibri"/>
                <a:sym typeface="Calibri"/>
              </a:rPr>
              <a:t>)</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It becomes the </a:t>
            </a:r>
            <a:r>
              <a:rPr lang="en-US" sz="1200" b="1" i="0" u="none" strike="noStrike" cap="none">
                <a:solidFill>
                  <a:schemeClr val="dk1"/>
                </a:solidFill>
                <a:latin typeface="Calibri"/>
                <a:ea typeface="Calibri"/>
                <a:cs typeface="Calibri"/>
                <a:sym typeface="Calibri"/>
              </a:rPr>
              <a:t>natural framework/contract between the teams (</a:t>
            </a:r>
            <a:r>
              <a:rPr lang="en-US" sz="1200" b="0" i="1" u="none" strike="noStrike" cap="none">
                <a:solidFill>
                  <a:schemeClr val="dk1"/>
                </a:solidFill>
                <a:latin typeface="Calibri"/>
                <a:ea typeface="Calibri"/>
                <a:cs typeface="Calibri"/>
                <a:sym typeface="Calibri"/>
              </a:rPr>
              <a:t>2 people</a:t>
            </a:r>
            <a:r>
              <a:rPr lang="en-US" sz="1200" b="1" i="0" u="none" strike="noStrike" cap="none">
                <a:solidFill>
                  <a:schemeClr val="dk1"/>
                </a:solidFill>
                <a:latin typeface="Calibri"/>
                <a:ea typeface="Calibri"/>
                <a:cs typeface="Calibri"/>
                <a:sym typeface="Calibri"/>
              </a:rPr>
              <a:t>), the app, the runtime &amp; infrastructure</a:t>
            </a:r>
            <a:r>
              <a:rPr lang="en-US" sz="1200" b="0" i="0" u="none" strike="noStrike" cap="none">
                <a:solidFill>
                  <a:schemeClr val="dk1"/>
                </a:solidFill>
                <a:latin typeface="Calibri"/>
                <a:ea typeface="Calibri"/>
                <a:cs typeface="Calibri"/>
                <a:sym typeface="Calibri"/>
              </a:rPr>
              <a:t> facilitating the </a:t>
            </a:r>
            <a:r>
              <a:rPr lang="en-US" sz="1200" b="1" i="0" u="none" strike="noStrike" cap="none">
                <a:solidFill>
                  <a:schemeClr val="dk1"/>
                </a:solidFill>
                <a:latin typeface="Calibri"/>
                <a:ea typeface="Calibri"/>
                <a:cs typeface="Calibri"/>
                <a:sym typeface="Calibri"/>
              </a:rPr>
              <a:t>shared tools, processes, vocabulary </a:t>
            </a:r>
            <a:r>
              <a:rPr lang="en-US" sz="1200" b="0" i="0" u="none" strike="noStrike" cap="none">
                <a:solidFill>
                  <a:schemeClr val="dk1"/>
                </a:solidFill>
                <a:latin typeface="Calibri"/>
                <a:ea typeface="Calibri"/>
                <a:cs typeface="Calibri"/>
                <a:sym typeface="Calibri"/>
              </a:rPr>
              <a:t>that simplify collaboration between Dev and Ops (DevOps)</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So that an idea in the morning can be in the product by evening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04" name="Shape 304"/>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0" name="Shape 35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The problem is that Ops is increasingly getting left to navigate a changing world sometimes still adhering to primitive processes like ITIL. Most of ITIL was established within the context of a tool set that deliberately limits changes. In today’s context, that puts the breaks on any business value oriented innovation coming from the IT organization.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One of our customers told us the story of how their Developers built microservices and sent it to Ops for deployment. At Ops and they basically just put it back together and deployed it as a monolith because their systems were so hard to change. </a:t>
            </a:r>
          </a:p>
          <a:p>
            <a:pPr marL="0" marR="0" lvl="1"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Another customer told us, that software remained misconfigured or Unpatched for long periods of time in their company. Its sounds odd, but the delays were actually due to well intentioned, but rigid processes that were set up to protect the environment, and these, ironically allowed the threat to persist in the environment for a long time even after it was detected.</a:t>
            </a:r>
          </a:p>
          <a:p>
            <a:pPr marL="0" marR="0" lvl="1"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Successful internet companies have actually optimized for the opposite. They make it as easy as possible to iterate and change to support building great software.</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A lot of our customers that we’ve worked with have a platform evolution that looks like this</a:t>
            </a:r>
          </a:p>
          <a:p>
            <a:pPr marL="914400" marR="0" lvl="2" indent="0" algn="l" rtl="0">
              <a:spcBef>
                <a:spcPts val="0"/>
              </a:spcBef>
              <a:buSzPct val="25000"/>
              <a:buNone/>
            </a:pPr>
            <a:r>
              <a:rPr lang="en-US" sz="1200" b="1" i="0" u="none" strike="noStrike" cap="none">
                <a:solidFill>
                  <a:schemeClr val="dk1"/>
                </a:solidFill>
                <a:latin typeface="Calibri"/>
                <a:ea typeface="Calibri"/>
                <a:cs typeface="Calibri"/>
                <a:sym typeface="Calibri"/>
              </a:rPr>
              <a:t>First </a:t>
            </a:r>
            <a:r>
              <a:rPr lang="en-US" sz="1200" b="0" i="0" u="none" strike="noStrike" cap="none">
                <a:solidFill>
                  <a:schemeClr val="dk1"/>
                </a:solidFill>
                <a:latin typeface="Calibri"/>
                <a:ea typeface="Calibri"/>
                <a:cs typeface="Calibri"/>
                <a:sym typeface="Calibri"/>
              </a:rPr>
              <a:t>things may start out mostly </a:t>
            </a:r>
            <a:r>
              <a:rPr lang="en-US" sz="1200" b="1" i="0" u="none" strike="noStrike" cap="none">
                <a:solidFill>
                  <a:schemeClr val="dk1"/>
                </a:solidFill>
                <a:latin typeface="Calibri"/>
                <a:ea typeface="Calibri"/>
                <a:cs typeface="Calibri"/>
                <a:sym typeface="Calibri"/>
              </a:rPr>
              <a:t>manual</a:t>
            </a:r>
            <a:r>
              <a:rPr lang="en-US" sz="1200" b="0" i="0" u="none" strike="noStrike" cap="none">
                <a:solidFill>
                  <a:schemeClr val="dk1"/>
                </a:solidFill>
                <a:latin typeface="Calibri"/>
                <a:ea typeface="Calibri"/>
                <a:cs typeface="Calibri"/>
                <a:sym typeface="Calibri"/>
              </a:rPr>
              <a:t>, so they </a:t>
            </a:r>
            <a:r>
              <a:rPr lang="en-US" sz="1200" b="1" i="0" u="none" strike="noStrike" cap="none">
                <a:solidFill>
                  <a:schemeClr val="dk1"/>
                </a:solidFill>
                <a:latin typeface="Calibri"/>
                <a:ea typeface="Calibri"/>
                <a:cs typeface="Calibri"/>
                <a:sym typeface="Calibri"/>
              </a:rPr>
              <a:t>automate by scripting.</a:t>
            </a:r>
            <a:r>
              <a:rPr lang="en-US" sz="1200" b="0" i="0" u="none" strike="noStrike" cap="none">
                <a:solidFill>
                  <a:schemeClr val="dk1"/>
                </a:solidFill>
                <a:latin typeface="Calibri"/>
                <a:ea typeface="Calibri"/>
                <a:cs typeface="Calibri"/>
                <a:sym typeface="Calibri"/>
              </a:rPr>
              <a:t>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Then scripting becomes too complex. Then they bring in server config management like </a:t>
            </a:r>
            <a:r>
              <a:rPr lang="en-US" sz="1200" b="1" i="0" u="none" strike="noStrike" cap="none">
                <a:solidFill>
                  <a:schemeClr val="dk1"/>
                </a:solidFill>
                <a:latin typeface="Calibri"/>
                <a:ea typeface="Calibri"/>
                <a:cs typeface="Calibri"/>
                <a:sym typeface="Calibri"/>
              </a:rPr>
              <a:t>Chef recipes/puppet manifest</a:t>
            </a:r>
            <a:r>
              <a:rPr lang="en-US" sz="1200" b="0" i="0" u="none" strike="noStrike" cap="none">
                <a:solidFill>
                  <a:schemeClr val="dk1"/>
                </a:solidFill>
                <a:latin typeface="Calibri"/>
                <a:ea typeface="Calibri"/>
                <a:cs typeface="Calibri"/>
                <a:sym typeface="Calibri"/>
              </a:rPr>
              <a:t>. Pretty soon they are investing a  lot in designing for servers </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Some others were experimenting with containers and shifting to microservices.</a:t>
            </a:r>
          </a:p>
          <a:p>
            <a:pPr marL="914400" marR="0" lvl="2"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But Microservices imply a much greater operational burden because it increases the number of “things” that need deployment. </a:t>
            </a:r>
            <a:r>
              <a:rPr lang="en-US" sz="1200" b="1" i="0" u="none" strike="noStrike" cap="none">
                <a:solidFill>
                  <a:schemeClr val="dk1"/>
                </a:solidFill>
                <a:latin typeface="Calibri"/>
                <a:ea typeface="Calibri"/>
                <a:cs typeface="Calibri"/>
                <a:sym typeface="Calibri"/>
              </a:rPr>
              <a:t>Even for Ops teams that have made great strides in infrastructure automation</a:t>
            </a:r>
            <a:r>
              <a:rPr lang="en-US" sz="1200" b="0" i="0" u="none" strike="noStrike" cap="none">
                <a:solidFill>
                  <a:schemeClr val="dk1"/>
                </a:solidFill>
                <a:latin typeface="Calibri"/>
                <a:ea typeface="Calibri"/>
                <a:cs typeface="Calibri"/>
                <a:sym typeface="Calibri"/>
              </a:rPr>
              <a:t> – if they thought building automation and managing the lifecycle of one monolithic app is difficult, time consuming &amp; complex, THEN a composite application with, say,  4 microservices that will each have their own lifecycles – we are talking a workload and expense for Ops that is now at least 4x.</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Traditional means of building software, managing infrastructure aren’t going to work. Application delivery teams including Ops need to go beyond superficial fixes, and address the culture, processes and technologies that are “frozen” in the enterprise below the surface. </a:t>
            </a:r>
          </a:p>
        </p:txBody>
      </p:sp>
      <p:sp>
        <p:nvSpPr>
          <p:cNvPr id="351" name="Shape 351"/>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6" name="Shape 38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Pivotal’s vision is to provide a full solution - a platform that </a:t>
            </a:r>
            <a:r>
              <a:rPr lang="en-US" sz="1200" b="1" i="0" u="none" strike="noStrike" cap="none">
                <a:solidFill>
                  <a:schemeClr val="dk1"/>
                </a:solidFill>
                <a:latin typeface="Calibri"/>
                <a:ea typeface="Calibri"/>
                <a:cs typeface="Calibri"/>
                <a:sym typeface="Calibri"/>
              </a:rPr>
              <a:t>allows agile teams to iterate</a:t>
            </a:r>
            <a:r>
              <a:rPr lang="en-US" sz="1200" b="0" i="0" u="none" strike="noStrike" cap="none">
                <a:solidFill>
                  <a:schemeClr val="dk1"/>
                </a:solidFill>
                <a:latin typeface="Calibri"/>
                <a:ea typeface="Calibri"/>
                <a:cs typeface="Calibri"/>
                <a:sym typeface="Calibri"/>
              </a:rPr>
              <a:t>,  </a:t>
            </a:r>
            <a:r>
              <a:rPr lang="en-US" sz="1200" b="1" i="0" u="none" strike="noStrike" cap="none">
                <a:solidFill>
                  <a:schemeClr val="dk1"/>
                </a:solidFill>
                <a:latin typeface="Calibri"/>
                <a:ea typeface="Calibri"/>
                <a:cs typeface="Calibri"/>
                <a:sym typeface="Calibri"/>
              </a:rPr>
              <a:t>incorporating</a:t>
            </a:r>
            <a:r>
              <a:rPr lang="en-US" sz="1200" b="0" i="0" u="none" strike="noStrike" cap="none">
                <a:solidFill>
                  <a:schemeClr val="dk1"/>
                </a:solidFill>
                <a:latin typeface="Calibri"/>
                <a:ea typeface="Calibri"/>
                <a:cs typeface="Calibri"/>
                <a:sym typeface="Calibri"/>
              </a:rPr>
              <a:t> the </a:t>
            </a:r>
            <a:r>
              <a:rPr lang="en-US" sz="1200" b="1" i="0" u="none" strike="noStrike" cap="none">
                <a:solidFill>
                  <a:schemeClr val="dk1"/>
                </a:solidFill>
                <a:latin typeface="Calibri"/>
                <a:ea typeface="Calibri"/>
                <a:cs typeface="Calibri"/>
                <a:sym typeface="Calibri"/>
              </a:rPr>
              <a:t>best-of-breed technologies in the industry</a:t>
            </a:r>
            <a:r>
              <a:rPr lang="en-US" sz="1200" b="0" i="0" u="none" strike="noStrike" cap="none">
                <a:solidFill>
                  <a:schemeClr val="dk1"/>
                </a:solidFill>
                <a:latin typeface="Calibri"/>
                <a:ea typeface="Calibri"/>
                <a:cs typeface="Calibri"/>
                <a:sym typeface="Calibri"/>
              </a:rPr>
              <a:t> and </a:t>
            </a:r>
            <a:r>
              <a:rPr lang="en-US" sz="1200" b="1" i="0" u="none" strike="noStrike" cap="none">
                <a:solidFill>
                  <a:schemeClr val="dk1"/>
                </a:solidFill>
                <a:latin typeface="Calibri"/>
                <a:ea typeface="Calibri"/>
                <a:cs typeface="Calibri"/>
                <a:sym typeface="Calibri"/>
              </a:rPr>
              <a:t>best-practices in software engineering and release management</a:t>
            </a: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 PCF platform allows Ops team to</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Radically </a:t>
            </a:r>
            <a:r>
              <a:rPr lang="en-US" sz="1200" b="1" i="0" u="none" strike="noStrike" cap="none">
                <a:solidFill>
                  <a:schemeClr val="dk1"/>
                </a:solidFill>
                <a:latin typeface="Calibri"/>
                <a:ea typeface="Calibri"/>
                <a:cs typeface="Calibri"/>
                <a:sym typeface="Calibri"/>
              </a:rPr>
              <a:t>Improve Developer Velocity</a:t>
            </a:r>
            <a:r>
              <a:rPr lang="en-US" sz="1200" b="0" i="0" u="none" strike="noStrike" cap="none">
                <a:solidFill>
                  <a:schemeClr val="dk1"/>
                </a:solidFill>
                <a:latin typeface="Calibri"/>
                <a:ea typeface="Calibri"/>
                <a:cs typeface="Calibri"/>
                <a:sym typeface="Calibri"/>
              </a:rPr>
              <a:t> by getting them the right tools and leveraging existing expertise. We have</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Support for many langs</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Optimized for Cloud Native applications so developers can quickly stand up microservices, </a:t>
            </a:r>
            <a:r>
              <a:rPr lang="en-US" sz="1200" b="1" i="0" u="none" strike="noStrike" cap="none">
                <a:solidFill>
                  <a:schemeClr val="dk1"/>
                </a:solidFill>
                <a:latin typeface="Calibri"/>
                <a:ea typeface="Calibri"/>
                <a:cs typeface="Calibri"/>
                <a:sym typeface="Calibri"/>
              </a:rPr>
              <a:t>Includes battle-tested Netflix OSS integrations</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Easy access to Services</a:t>
            </a:r>
          </a:p>
          <a:p>
            <a:pPr marL="1371600" marR="0" lvl="3" indent="0" algn="l" rtl="0">
              <a:spcBef>
                <a:spcPts val="0"/>
              </a:spcBef>
              <a:buSzPct val="25000"/>
              <a:buNone/>
            </a:pPr>
            <a:r>
              <a:rPr lang="en-US" sz="1200" b="0" i="0" u="none" strike="noStrike" cap="none">
                <a:solidFill>
                  <a:schemeClr val="dk1"/>
                </a:solidFill>
                <a:latin typeface="Calibri"/>
                <a:ea typeface="Calibri"/>
                <a:cs typeface="Calibri"/>
                <a:sym typeface="Calibri"/>
              </a:rPr>
              <a:t>Natively managed services like SSO, MySQL, partner services like AppDynamics, New Relic for monitoring, user provided services like Oracle DB, so enterprises can leverage the data they already have</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Purpose built for Day 2 Ops.</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Everything to deploy app is available. CI/CD tools, authentication</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Once its deployed, e</a:t>
            </a:r>
            <a:r>
              <a:rPr lang="en-US" sz="1200" b="1" i="0" u="none" strike="noStrike" cap="none">
                <a:solidFill>
                  <a:schemeClr val="dk1"/>
                </a:solidFill>
                <a:latin typeface="Calibri"/>
                <a:ea typeface="Calibri"/>
                <a:cs typeface="Calibri"/>
                <a:sym typeface="Calibri"/>
              </a:rPr>
              <a:t>verything is there to manage the availability of the app</a:t>
            </a:r>
            <a:r>
              <a:rPr lang="en-US" sz="1200" b="0" i="0" u="none" strike="noStrike" cap="none">
                <a:solidFill>
                  <a:schemeClr val="dk1"/>
                </a:solidFill>
                <a:latin typeface="Calibri"/>
                <a:ea typeface="Calibri"/>
                <a:cs typeface="Calibri"/>
                <a:sym typeface="Calibri"/>
              </a:rPr>
              <a:t> like metrics, health management, scaling etc.</a:t>
            </a:r>
          </a:p>
          <a:p>
            <a:pPr marL="914400" marR="0" lvl="2" indent="0" algn="l" rtl="0">
              <a:spcBef>
                <a:spcPts val="0"/>
              </a:spcBef>
              <a:buSzPct val="25000"/>
              <a:buNone/>
            </a:pPr>
            <a:r>
              <a:rPr lang="en-US" sz="1200" b="0" i="0" u="none" strike="noStrike" cap="none">
                <a:solidFill>
                  <a:schemeClr val="dk1"/>
                </a:solidFill>
                <a:latin typeface="Calibri"/>
                <a:ea typeface="Calibri"/>
                <a:cs typeface="Calibri"/>
                <a:sym typeface="Calibri"/>
              </a:rPr>
              <a:t>Dashboards for</a:t>
            </a:r>
            <a:r>
              <a:rPr lang="en-US" sz="1200" b="1" i="0" u="none" strike="noStrike" cap="none">
                <a:solidFill>
                  <a:schemeClr val="dk1"/>
                </a:solidFill>
                <a:latin typeface="Calibri"/>
                <a:ea typeface="Calibri"/>
                <a:cs typeface="Calibri"/>
                <a:sym typeface="Calibri"/>
              </a:rPr>
              <a:t> holistic view across apps and Ops</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World class container orchestration with</a:t>
            </a:r>
            <a:r>
              <a:rPr lang="en-US" sz="1200" b="1" i="0" u="none" strike="noStrike" cap="none">
                <a:solidFill>
                  <a:schemeClr val="dk1"/>
                </a:solidFill>
                <a:latin typeface="Calibri"/>
                <a:ea typeface="Calibri"/>
                <a:cs typeface="Calibri"/>
                <a:sym typeface="Calibri"/>
              </a:rPr>
              <a:t> zero human intervention in individual machines through app lifecycle</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You get industry standard Linux </a:t>
            </a:r>
            <a:r>
              <a:rPr lang="en-US" sz="1200" b="1" i="0" u="none" strike="noStrike" cap="none">
                <a:solidFill>
                  <a:schemeClr val="dk1"/>
                </a:solidFill>
                <a:latin typeface="Calibri"/>
                <a:ea typeface="Calibri"/>
                <a:cs typeface="Calibri"/>
                <a:sym typeface="Calibri"/>
              </a:rPr>
              <a:t>containers, optimized for speed. </a:t>
            </a:r>
            <a:r>
              <a:rPr lang="en-US" sz="1200" b="0" i="0" u="none" strike="noStrike" cap="none">
                <a:solidFill>
                  <a:schemeClr val="dk1"/>
                </a:solidFill>
                <a:latin typeface="Calibri"/>
                <a:ea typeface="Calibri"/>
                <a:cs typeface="Calibri"/>
                <a:sym typeface="Calibri"/>
              </a:rPr>
              <a:t>OS management for Linux stacks and support Windows stack for .NET applications.</a:t>
            </a:r>
          </a:p>
          <a:p>
            <a:pPr marL="457200" marR="0" lvl="1" indent="0" algn="l" rtl="0">
              <a:spcBef>
                <a:spcPts val="0"/>
              </a:spcBef>
              <a:buSzPct val="25000"/>
              <a:buNone/>
            </a:pPr>
            <a:r>
              <a:rPr lang="en-US" sz="1200" b="1" i="0" u="none" strike="noStrike" cap="none">
                <a:solidFill>
                  <a:schemeClr val="dk1"/>
                </a:solidFill>
                <a:latin typeface="Calibri"/>
                <a:ea typeface="Calibri"/>
                <a:cs typeface="Calibri"/>
                <a:sym typeface="Calibri"/>
              </a:rPr>
              <a:t>Built around Multicloud primitives</a:t>
            </a:r>
            <a:r>
              <a:rPr lang="en-US" sz="1200" b="0" i="0" u="none" strike="noStrike" cap="none">
                <a:solidFill>
                  <a:schemeClr val="dk1"/>
                </a:solidFill>
                <a:latin typeface="Calibri"/>
                <a:ea typeface="Calibri"/>
                <a:cs typeface="Calibri"/>
                <a:sym typeface="Calibri"/>
              </a:rPr>
              <a:t>, no cloud specific features. </a:t>
            </a:r>
          </a:p>
          <a:p>
            <a:pPr marL="457200" marR="0" lvl="1"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We’ve seen </a:t>
            </a:r>
            <a:r>
              <a:rPr lang="en-US" sz="1200" b="1" i="0" u="none" strike="noStrike" cap="none">
                <a:solidFill>
                  <a:schemeClr val="dk1"/>
                </a:solidFill>
                <a:latin typeface="Calibri"/>
                <a:ea typeface="Calibri"/>
                <a:cs typeface="Calibri"/>
                <a:sym typeface="Calibri"/>
              </a:rPr>
              <a:t>customers struggle with piecing together the various tools themselves</a:t>
            </a:r>
            <a:r>
              <a:rPr lang="en-US" sz="1200" b="0" i="0" u="none" strike="noStrike" cap="none">
                <a:solidFill>
                  <a:schemeClr val="dk1"/>
                </a:solidFill>
                <a:latin typeface="Calibri"/>
                <a:ea typeface="Calibri"/>
                <a:cs typeface="Calibri"/>
                <a:sym typeface="Calibri"/>
              </a:rPr>
              <a:t> which can be</a:t>
            </a:r>
          </a:p>
          <a:p>
            <a:pPr marL="457200" marR="0" lvl="1" indent="0" algn="l" rtl="0">
              <a:spcBef>
                <a:spcPts val="0"/>
              </a:spcBef>
              <a:buSzPct val="25000"/>
              <a:buNone/>
            </a:pPr>
            <a:r>
              <a:rPr lang="en-US" sz="1200" b="0" i="0" u="none" strike="noStrike" cap="none">
                <a:solidFill>
                  <a:schemeClr val="dk1"/>
                </a:solidFill>
                <a:latin typeface="Calibri"/>
                <a:ea typeface="Calibri"/>
                <a:cs typeface="Calibri"/>
                <a:sym typeface="Calibri"/>
              </a:rPr>
              <a:t>error prone and inconsistent.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because the </a:t>
            </a:r>
            <a:r>
              <a:rPr lang="en-US" sz="1200" b="1" i="0" u="none" strike="noStrike" cap="none">
                <a:solidFill>
                  <a:schemeClr val="dk1"/>
                </a:solidFill>
                <a:latin typeface="Calibri"/>
                <a:ea typeface="Calibri"/>
                <a:cs typeface="Calibri"/>
                <a:sym typeface="Calibri"/>
              </a:rPr>
              <a:t>linkages between the various tools is done manually</a:t>
            </a:r>
            <a:r>
              <a:rPr lang="en-US" sz="1800" b="0" i="0" u="none" strike="noStrike" cap="none">
                <a:solidFill>
                  <a:schemeClr val="dk1"/>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and</a:t>
            </a:r>
            <a:r>
              <a:rPr lang="en-US" sz="1200" b="1" i="0" u="none" strike="noStrike" cap="none">
                <a:solidFill>
                  <a:schemeClr val="dk1"/>
                </a:solidFill>
                <a:latin typeface="Calibri"/>
                <a:ea typeface="Calibri"/>
                <a:cs typeface="Calibri"/>
                <a:sym typeface="Calibri"/>
              </a:rPr>
              <a:t> each product represents its own source of truth.</a:t>
            </a:r>
            <a:r>
              <a:rPr lang="en-US" sz="1800" b="0" i="0" u="none" strike="noStrike" cap="none">
                <a:solidFill>
                  <a:schemeClr val="dk1"/>
                </a:solidFill>
                <a:latin typeface="Calibri"/>
                <a:ea typeface="Calibri"/>
                <a:cs typeface="Calibri"/>
                <a:sym typeface="Calibri"/>
              </a:rPr>
              <a:t> </a:t>
            </a:r>
            <a:r>
              <a:rPr lang="en-US" sz="1200" b="0" i="0" u="none" strike="noStrike" cap="none">
                <a:solidFill>
                  <a:schemeClr val="dk1"/>
                </a:solidFill>
                <a:latin typeface="Calibri"/>
                <a:ea typeface="Calibri"/>
                <a:cs typeface="Calibri"/>
                <a:sym typeface="Calibri"/>
              </a:rPr>
              <a:t>Ops teams are unnecessarily stretched thin managing the individual pieces.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A more automated solution -  one that stretches from the infrastructure all the way to the application framework, rather than ad-hoc automation</a:t>
            </a:r>
          </a:p>
          <a:p>
            <a:pPr marL="228600" marR="0" lvl="0" indent="-228600" algn="l" rtl="0">
              <a:lnSpc>
                <a:spcPct val="100000"/>
              </a:lnSpc>
              <a:spcBef>
                <a:spcPts val="0"/>
              </a:spcBef>
              <a:spcAft>
                <a:spcPts val="0"/>
              </a:spcAft>
              <a:buClr>
                <a:schemeClr val="dk1"/>
              </a:buClr>
              <a:buSzPct val="100000"/>
              <a:buFont typeface="Calibri"/>
              <a:buAutoNum type="arabicPeriod"/>
            </a:pPr>
            <a:r>
              <a:rPr lang="en-US" sz="1200" b="0" i="0" u="none" strike="noStrike" cap="none">
                <a:solidFill>
                  <a:schemeClr val="dk1"/>
                </a:solidFill>
                <a:latin typeface="Calibri"/>
                <a:ea typeface="Calibri"/>
                <a:cs typeface="Calibri"/>
                <a:sym typeface="Calibri"/>
              </a:rPr>
              <a:t>An opinionated platform that imposes strict contracts between it and the infrastructure layer, and between itself and the applications and services it supports ,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Is essential </a:t>
            </a:r>
            <a:r>
              <a:rPr lang="en-US" sz="1200" b="1" i="0" u="none" strike="noStrike" cap="none">
                <a:solidFill>
                  <a:schemeClr val="dk1"/>
                </a:solidFill>
                <a:latin typeface="Calibri"/>
                <a:ea typeface="Calibri"/>
                <a:cs typeface="Calibri"/>
                <a:sym typeface="Calibri"/>
              </a:rPr>
              <a:t>so your teams are focused on what brings most value to the company. </a:t>
            </a:r>
          </a:p>
          <a:p>
            <a:pPr marL="914400" marR="0" lvl="2" indent="0" algn="l" rtl="0">
              <a:spcBef>
                <a:spcPts val="0"/>
              </a:spcBef>
              <a:buSzPct val="25000"/>
              <a:buNone/>
            </a:pPr>
            <a:endParaRPr sz="1200" b="1" i="0" u="none" strike="noStrike" cap="none">
              <a:solidFill>
                <a:schemeClr val="dk1"/>
              </a:solidFill>
              <a:latin typeface="Calibri"/>
              <a:ea typeface="Calibri"/>
              <a:cs typeface="Calibri"/>
              <a:sym typeface="Calibri"/>
            </a:endParaRPr>
          </a:p>
        </p:txBody>
      </p:sp>
      <p:sp>
        <p:nvSpPr>
          <p:cNvPr id="387" name="Shape 387"/>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spcBef>
                <a:spcPts val="0"/>
              </a:spcBef>
              <a:spcAft>
                <a:spcPts val="0"/>
              </a:spcAft>
              <a:buClr>
                <a:schemeClr val="dk1"/>
              </a:buClr>
              <a:buSzPct val="100000"/>
              <a:buFont typeface="Arial"/>
              <a:buNone/>
            </a:pPr>
            <a:endParaRPr sz="1200" b="0" i="1" u="none" strike="noStrike" cap="none">
              <a:solidFill>
                <a:schemeClr val="dk1"/>
              </a:solidFill>
              <a:latin typeface="Calibri"/>
              <a:ea typeface="Calibri"/>
              <a:cs typeface="Calibri"/>
              <a:sym typeface="Calibri"/>
            </a:endParaRPr>
          </a:p>
          <a:p>
            <a:pPr marL="0" marR="0" lvl="0" indent="-76200" algn="l" rtl="0">
              <a:lnSpc>
                <a:spcPct val="100000"/>
              </a:lnSpc>
              <a:spcBef>
                <a:spcPts val="0"/>
              </a:spcBef>
              <a:spcAft>
                <a:spcPts val="0"/>
              </a:spcAft>
              <a:buClr>
                <a:schemeClr val="dk1"/>
              </a:buClr>
              <a:buSzPct val="100000"/>
              <a:buFont typeface="Arial"/>
              <a:buNone/>
            </a:pPr>
            <a:r>
              <a:rPr lang="en-US" sz="1200" b="0" i="0" u="none" strike="noStrike" cap="none">
                <a:solidFill>
                  <a:schemeClr val="dk1"/>
                </a:solidFill>
                <a:latin typeface="Calibri"/>
                <a:ea typeface="Calibri"/>
                <a:cs typeface="Calibri"/>
                <a:sym typeface="Calibri"/>
              </a:rPr>
              <a:t>The PCF platform provides integration and automation on both sides of this line we’re calling the value line to help IT ops focus </a:t>
            </a:r>
            <a:r>
              <a:rPr lang="en-US" sz="1200" b="1" i="1" u="none" strike="noStrike" cap="none">
                <a:solidFill>
                  <a:schemeClr val="dk1"/>
                </a:solidFill>
                <a:latin typeface="Calibri"/>
                <a:ea typeface="Calibri"/>
                <a:cs typeface="Calibri"/>
                <a:sym typeface="Calibri"/>
              </a:rPr>
              <a:t>their</a:t>
            </a:r>
            <a:r>
              <a:rPr lang="en-US" sz="1200" b="0" i="0" u="none" strike="noStrike" cap="none">
                <a:solidFill>
                  <a:schemeClr val="dk1"/>
                </a:solidFill>
                <a:latin typeface="Calibri"/>
                <a:ea typeface="Calibri"/>
                <a:cs typeface="Calibri"/>
                <a:sym typeface="Calibri"/>
              </a:rPr>
              <a:t> resources where they can maximize the strategic impact of their org.</a:t>
            </a:r>
          </a:p>
          <a:p>
            <a:pPr marL="0" marR="0" lvl="0" indent="-76200" algn="l" rtl="0">
              <a:lnSpc>
                <a:spcPct val="100000"/>
              </a:lnSpc>
              <a:spcBef>
                <a:spcPts val="0"/>
              </a:spcBef>
              <a:spcAft>
                <a:spcPts val="0"/>
              </a:spcAft>
              <a:buClr>
                <a:schemeClr val="dk1"/>
              </a:buClr>
              <a:buSzPct val="100000"/>
              <a:buFont typeface="Arial"/>
              <a:buNone/>
            </a:pPr>
            <a:r>
              <a:rPr lang="en-US" sz="1200" b="0" i="0" u="none" strike="noStrike" cap="none">
                <a:solidFill>
                  <a:schemeClr val="dk1"/>
                </a:solidFill>
                <a:latin typeface="Calibri"/>
                <a:ea typeface="Calibri"/>
                <a:cs typeface="Calibri"/>
                <a:sym typeface="Calibri"/>
              </a:rPr>
              <a:t>From Our POV: Everything on </a:t>
            </a:r>
            <a:r>
              <a:rPr lang="en-US" sz="1200" b="1" i="0" u="none" strike="noStrike" cap="none">
                <a:solidFill>
                  <a:schemeClr val="dk1"/>
                </a:solidFill>
                <a:latin typeface="Calibri"/>
                <a:ea typeface="Calibri"/>
                <a:cs typeface="Calibri"/>
                <a:sym typeface="Calibri"/>
              </a:rPr>
              <a:t>top of value line, that is YOUR apps and how quickly YOU can get them out there is what brings maximum value to your business</a:t>
            </a:r>
            <a:r>
              <a:rPr lang="en-US" sz="1200" b="0" i="0" u="none" strike="noStrike" cap="none">
                <a:solidFill>
                  <a:schemeClr val="dk1"/>
                </a:solidFill>
                <a:latin typeface="Calibri"/>
                <a:ea typeface="Calibri"/>
                <a:cs typeface="Calibri"/>
                <a:sym typeface="Calibri"/>
              </a:rPr>
              <a:t>. </a:t>
            </a:r>
          </a:p>
          <a:p>
            <a:pPr marL="0" marR="0" lvl="0" indent="-76200" algn="l" rtl="0">
              <a:lnSpc>
                <a:spcPct val="100000"/>
              </a:lnSpc>
              <a:spcBef>
                <a:spcPts val="0"/>
              </a:spcBef>
              <a:spcAft>
                <a:spcPts val="0"/>
              </a:spcAft>
              <a:buClr>
                <a:schemeClr val="dk1"/>
              </a:buClr>
              <a:buSzPct val="100000"/>
              <a:buFont typeface="Arial"/>
              <a:buNone/>
            </a:pPr>
            <a:r>
              <a:rPr lang="en-US" sz="1200" b="0" i="1" u="none" strike="noStrike" cap="none">
                <a:solidFill>
                  <a:schemeClr val="dk1"/>
                </a:solidFill>
                <a:latin typeface="Calibri"/>
                <a:ea typeface="Calibri"/>
                <a:cs typeface="Calibri"/>
                <a:sym typeface="Calibri"/>
              </a:rPr>
              <a:t>You are </a:t>
            </a:r>
            <a:r>
              <a:rPr lang="en-US" sz="1200" b="0" i="0" u="none" strike="noStrike" cap="none">
                <a:solidFill>
                  <a:schemeClr val="dk1"/>
                </a:solidFill>
                <a:latin typeface="Calibri"/>
                <a:ea typeface="Calibri"/>
                <a:cs typeface="Calibri"/>
                <a:sym typeface="Calibri"/>
              </a:rPr>
              <a:t>Improving Developer Velocity and business satisfaction, </a:t>
            </a:r>
            <a:r>
              <a:rPr lang="en-US" sz="1200" b="0" i="1" u="none" strike="noStrike" cap="none">
                <a:solidFill>
                  <a:schemeClr val="dk1"/>
                </a:solidFill>
                <a:latin typeface="Calibri"/>
                <a:ea typeface="Calibri"/>
                <a:cs typeface="Calibri"/>
                <a:sym typeface="Calibri"/>
              </a:rPr>
              <a:t>{point top left}</a:t>
            </a:r>
          </a:p>
          <a:p>
            <a:pPr marL="0" marR="0" lvl="0" indent="-76200" algn="l" rtl="0">
              <a:spcBef>
                <a:spcPts val="0"/>
              </a:spcBef>
              <a:buClr>
                <a:schemeClr val="dk1"/>
              </a:buClr>
              <a:buSzPct val="100000"/>
              <a:buFont typeface="Arial"/>
              <a:buNone/>
            </a:pPr>
            <a:r>
              <a:rPr lang="en-US" sz="1200" b="0" i="0" u="none" strike="noStrike" cap="none">
                <a:solidFill>
                  <a:schemeClr val="dk1"/>
                </a:solidFill>
                <a:latin typeface="Calibri"/>
                <a:ea typeface="Calibri"/>
                <a:cs typeface="Calibri"/>
                <a:sym typeface="Calibri"/>
              </a:rPr>
              <a:t>You benefit from better Uptime, improved MTTR, improved admin-server ratio and reduce the impact of breakages. These are the things that are most visible to the business and external teams </a:t>
            </a:r>
            <a:r>
              <a:rPr lang="en-US" sz="1200" b="0" i="1" u="none" strike="noStrike" cap="none">
                <a:solidFill>
                  <a:schemeClr val="dk1"/>
                </a:solidFill>
                <a:latin typeface="Calibri"/>
                <a:ea typeface="Calibri"/>
                <a:cs typeface="Calibri"/>
                <a:sym typeface="Calibri"/>
              </a:rPr>
              <a:t>{point top right}</a:t>
            </a:r>
          </a:p>
          <a:p>
            <a:pPr marL="0" marR="0" lvl="0" indent="-114300" algn="l" rtl="0">
              <a:spcBef>
                <a:spcPts val="0"/>
              </a:spcBef>
              <a:buClr>
                <a:schemeClr val="dk1"/>
              </a:buClr>
              <a:buSzPct val="100000"/>
              <a:buFont typeface="Arial"/>
              <a:buNone/>
            </a:pPr>
            <a:r>
              <a:rPr lang="en-US" sz="1800" b="0" i="1" u="none" strike="noStrike" cap="none">
                <a:solidFill>
                  <a:schemeClr val="dk1"/>
                </a:solidFill>
                <a:latin typeface="Calibri"/>
                <a:ea typeface="Calibri"/>
                <a:cs typeface="Calibri"/>
                <a:sym typeface="Calibri"/>
              </a:rPr>
              <a:t>{point below line}</a:t>
            </a:r>
          </a:p>
          <a:p>
            <a:pPr marL="0" marR="0" lvl="0" indent="-114300" algn="l" rtl="0">
              <a:spcBef>
                <a:spcPts val="0"/>
              </a:spcBef>
              <a:spcAft>
                <a:spcPts val="0"/>
              </a:spcAft>
              <a:buClr>
                <a:schemeClr val="dk1"/>
              </a:buClr>
              <a:buSzPct val="100000"/>
              <a:buFont typeface="Arial"/>
              <a:buNone/>
            </a:pPr>
            <a:r>
              <a:rPr lang="en-US" sz="1800" b="0" i="0" u="none" strike="noStrike" cap="none">
                <a:solidFill>
                  <a:schemeClr val="dk1"/>
                </a:solidFill>
                <a:latin typeface="Calibri"/>
                <a:ea typeface="Calibri"/>
                <a:cs typeface="Calibri"/>
                <a:sym typeface="Calibri"/>
              </a:rPr>
              <a:t>And down here, below the line is where we have spent a lot of time on automation so you don’t have to. </a:t>
            </a:r>
            <a:r>
              <a:rPr lang="en-US" sz="1200" b="0" i="0" u="none" strike="noStrike" cap="none">
                <a:solidFill>
                  <a:schemeClr val="dk1"/>
                </a:solidFill>
                <a:latin typeface="Calibri"/>
                <a:ea typeface="Calibri"/>
                <a:cs typeface="Calibri"/>
                <a:sym typeface="Calibri"/>
              </a:rPr>
              <a:t>Everything  </a:t>
            </a:r>
            <a:r>
              <a:rPr lang="en-US" sz="1200" b="1" i="0" u="none" strike="noStrike" cap="none">
                <a:solidFill>
                  <a:schemeClr val="dk1"/>
                </a:solidFill>
                <a:latin typeface="Calibri"/>
                <a:ea typeface="Calibri"/>
                <a:cs typeface="Calibri"/>
                <a:sym typeface="Calibri"/>
              </a:rPr>
              <a:t>below is very important, but ultimately non-differentiating </a:t>
            </a:r>
            <a:r>
              <a:rPr lang="en-US" sz="1200" b="0" i="0" u="none" strike="noStrike" cap="none">
                <a:solidFill>
                  <a:schemeClr val="dk1"/>
                </a:solidFill>
                <a:latin typeface="Calibri"/>
                <a:ea typeface="Calibri"/>
                <a:cs typeface="Calibri"/>
                <a:sym typeface="Calibri"/>
              </a:rPr>
              <a:t>to you and your business. No CEO ever said “great job managing those Operating systems”. </a:t>
            </a:r>
          </a:p>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Unfortunately, Most of the Ops teams live down here, stuck, trying to build that automation on a per app and per BU basis (below the line). But the real value is actually up here and here and ops teams are making herculean efforts to make a mark here (top of line). Do you agree ? (ask the VP if they agree and see if how they view the world)</a:t>
            </a:r>
          </a:p>
          <a:p>
            <a:pPr marL="0" marR="0" lvl="0" indent="-76200" algn="l" rtl="0">
              <a:lnSpc>
                <a:spcPct val="100000"/>
              </a:lnSpc>
              <a:spcBef>
                <a:spcPts val="0"/>
              </a:spcBef>
              <a:spcAft>
                <a:spcPts val="0"/>
              </a:spcAft>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32" name="Shape 432"/>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9" name="Shape 47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US" sz="1200" b="0" i="0" u="none" strike="noStrike" cap="none">
                <a:solidFill>
                  <a:schemeClr val="dk1"/>
                </a:solidFill>
                <a:latin typeface="Calibri"/>
                <a:ea typeface="Calibri"/>
                <a:cs typeface="Calibri"/>
                <a:sym typeface="Calibri"/>
              </a:rPr>
              <a:t>Now Lets take a closer look at the platform starting with how Ops can helps support  </a:t>
            </a:r>
            <a:r>
              <a:rPr lang="en-US" sz="1200" b="1" i="0" u="none" strike="noStrike" cap="none">
                <a:solidFill>
                  <a:schemeClr val="dk1"/>
                </a:solidFill>
                <a:latin typeface="Calibri"/>
                <a:ea typeface="Calibri"/>
                <a:cs typeface="Calibri"/>
                <a:sym typeface="Calibri"/>
              </a:rPr>
              <a:t>Developer Velocity</a:t>
            </a:r>
          </a:p>
        </p:txBody>
      </p:sp>
      <p:sp>
        <p:nvSpPr>
          <p:cNvPr id="480" name="Shape 480"/>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366712" y="325437"/>
            <a:ext cx="8410574" cy="460374"/>
          </a:xfrm>
          <a:prstGeom prst="rect">
            <a:avLst/>
          </a:prstGeom>
          <a:noFill/>
          <a:ln>
            <a:noFill/>
          </a:ln>
        </p:spPr>
        <p:txBody>
          <a:bodyPr wrap="square" lIns="91425" tIns="91425" rIns="91425" bIns="91425" anchor="t" anchorCtr="0"/>
          <a:lstStyle>
            <a:lvl1pPr marL="0" marR="0" lvl="0" indent="0" algn="ctr" rtl="0">
              <a:lnSpc>
                <a:spcPct val="90000"/>
              </a:lnSpc>
              <a:spcBef>
                <a:spcPts val="0"/>
              </a:spcBef>
              <a:buClr>
                <a:srgbClr val="00685D"/>
              </a:buClr>
              <a:buSzPct val="100000"/>
              <a:buFont typeface="Arial"/>
              <a:buNone/>
              <a:defRPr sz="3200" b="1" i="0" u="none" strike="noStrike" cap="none">
                <a:solidFill>
                  <a:srgbClr val="00685D"/>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_Main Page">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8247" y="149918"/>
            <a:ext cx="2918867"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400" b="1">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8619" y="624363"/>
            <a:ext cx="2918671" cy="288565"/>
          </a:xfrm>
          <a:prstGeom prst="rect">
            <a:avLst/>
          </a:prstGeom>
          <a:noFill/>
          <a:ln>
            <a:noFill/>
          </a:ln>
        </p:spPr>
        <p:txBody>
          <a:bodyPr wrap="square" lIns="91425" tIns="91425" rIns="91425" bIns="91425" anchor="t" anchorCtr="0"/>
          <a:lstStyle>
            <a:lvl1pPr marL="0" marR="0" lvl="0" indent="0" algn="l" rtl="0">
              <a:spcBef>
                <a:spcPts val="360"/>
              </a:spcBef>
              <a:buClr>
                <a:srgbClr val="595959"/>
              </a:buClr>
              <a:buSzPct val="100000"/>
              <a:buFont typeface="Arial"/>
              <a:buChar char="●"/>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Shape 50"/>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 name="Shape 51"/>
          <p:cNvSpPr>
            <a:spLocks noGrp="1"/>
          </p:cNvSpPr>
          <p:nvPr>
            <p:ph type="pic" idx="2"/>
          </p:nvPr>
        </p:nvSpPr>
        <p:spPr>
          <a:xfrm>
            <a:off x="3045129" y="-2286"/>
            <a:ext cx="6098871" cy="5148072"/>
          </a:xfrm>
          <a:prstGeom prst="rect">
            <a:avLst/>
          </a:prstGeom>
          <a:solidFill>
            <a:srgbClr val="D8D8D8"/>
          </a:solidFill>
          <a:ln>
            <a:noFill/>
          </a:ln>
        </p:spPr>
        <p:txBody>
          <a:bodyPr wrap="square" lIns="91425" tIns="91425" rIns="91425" bIns="91425" anchor="ctr" anchorCtr="0"/>
          <a:lstStyle>
            <a:lvl1pPr marL="0" marR="0" lvl="0" indent="0" algn="ctr" rtl="0">
              <a:spcBef>
                <a:spcPts val="640"/>
              </a:spcBef>
              <a:buClr>
                <a:schemeClr val="lt1"/>
              </a:buClr>
              <a:buSzPct val="100000"/>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pic>
        <p:nvPicPr>
          <p:cNvPr id="53" name="Shape 53" descr="pivotal_teal.png"/>
          <p:cNvPicPr preferRelativeResize="0"/>
          <p:nvPr/>
        </p:nvPicPr>
        <p:blipFill rotWithShape="1">
          <a:blip r:embed="rId2">
            <a:alphaModFix/>
          </a:blip>
          <a:srcRect/>
          <a:stretch/>
        </p:blipFill>
        <p:spPr>
          <a:xfrm>
            <a:off x="2191144" y="4855076"/>
            <a:ext cx="731520" cy="17127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5_Main Page">
    <p:spTree>
      <p:nvGrpSpPr>
        <p:cNvPr id="1" name="Shape 54"/>
        <p:cNvGrpSpPr/>
        <p:nvPr/>
      </p:nvGrpSpPr>
      <p:grpSpPr>
        <a:xfrm>
          <a:off x="0" y="0"/>
          <a:ext cx="0" cy="0"/>
          <a:chOff x="0" y="0"/>
          <a:chExt cx="0" cy="0"/>
        </a:xfrm>
      </p:grpSpPr>
      <p:sp>
        <p:nvSpPr>
          <p:cNvPr id="55" name="Shape 55"/>
          <p:cNvSpPr>
            <a:spLocks noGrp="1"/>
          </p:cNvSpPr>
          <p:nvPr>
            <p:ph type="pic" idx="2"/>
          </p:nvPr>
        </p:nvSpPr>
        <p:spPr>
          <a:xfrm>
            <a:off x="0" y="-2286"/>
            <a:ext cx="4572000" cy="5148072"/>
          </a:xfrm>
          <a:prstGeom prst="rect">
            <a:avLst/>
          </a:prstGeom>
          <a:solidFill>
            <a:srgbClr val="D8D8D8"/>
          </a:solidFill>
          <a:ln>
            <a:noFill/>
          </a:ln>
        </p:spPr>
        <p:txBody>
          <a:bodyPr wrap="square" lIns="91425" tIns="91425" rIns="91425" bIns="91425" anchor="ctr" anchorCtr="0"/>
          <a:lstStyle>
            <a:lvl1pPr marL="0" marR="0" lvl="0" indent="0" algn="ctr" rtl="0">
              <a:spcBef>
                <a:spcPts val="640"/>
              </a:spcBef>
              <a:buClr>
                <a:schemeClr val="lt1"/>
              </a:buClr>
              <a:buSzPct val="100000"/>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6" name="Shape 56"/>
          <p:cNvSpPr>
            <a:spLocks noGrp="1"/>
          </p:cNvSpPr>
          <p:nvPr>
            <p:ph type="pic" idx="3"/>
          </p:nvPr>
        </p:nvSpPr>
        <p:spPr>
          <a:xfrm>
            <a:off x="4572000" y="-2286"/>
            <a:ext cx="4572000" cy="5148072"/>
          </a:xfrm>
          <a:prstGeom prst="rect">
            <a:avLst/>
          </a:prstGeom>
          <a:solidFill>
            <a:srgbClr val="D8D8D8"/>
          </a:solidFill>
          <a:ln>
            <a:noFill/>
          </a:ln>
        </p:spPr>
        <p:txBody>
          <a:bodyPr wrap="square" lIns="91425" tIns="91425" rIns="91425" bIns="91425" anchor="ctr" anchorCtr="0"/>
          <a:lstStyle>
            <a:lvl1pPr marL="0" marR="0" lvl="0" indent="0" algn="ctr" rtl="0">
              <a:spcBef>
                <a:spcPts val="640"/>
              </a:spcBef>
              <a:buClr>
                <a:schemeClr val="lt1"/>
              </a:buClr>
              <a:buSzPct val="100000"/>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pic>
        <p:nvPicPr>
          <p:cNvPr id="58" name="Shape 58" descr="pivotal_white.png"/>
          <p:cNvPicPr preferRelativeResize="0"/>
          <p:nvPr/>
        </p:nvPicPr>
        <p:blipFill rotWithShape="1">
          <a:blip r:embed="rId2">
            <a:alphaModFix/>
          </a:blip>
          <a:srcRect/>
          <a:stretch/>
        </p:blipFill>
        <p:spPr>
          <a:xfrm>
            <a:off x="8206090" y="4848817"/>
            <a:ext cx="798210" cy="185537"/>
          </a:xfrm>
          <a:prstGeom prst="rect">
            <a:avLst/>
          </a:prstGeom>
          <a:noFill/>
          <a:ln>
            <a:noFill/>
          </a:ln>
        </p:spPr>
      </p:pic>
      <p:sp>
        <p:nvSpPr>
          <p:cNvPr id="59" name="Shape 59"/>
          <p:cNvSpPr txBox="1">
            <a:spLocks noGrp="1"/>
          </p:cNvSpPr>
          <p:nvPr>
            <p:ph type="title"/>
          </p:nvPr>
        </p:nvSpPr>
        <p:spPr>
          <a:xfrm>
            <a:off x="113722" y="149918"/>
            <a:ext cx="8796928"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114300" y="624363"/>
            <a:ext cx="8796338" cy="288565"/>
          </a:xfrm>
          <a:prstGeom prst="rect">
            <a:avLst/>
          </a:prstGeom>
          <a:noFill/>
          <a:ln>
            <a:noFill/>
          </a:ln>
        </p:spPr>
        <p:txBody>
          <a:bodyPr wrap="square" lIns="91425" tIns="91425" rIns="91425" bIns="91425" anchor="t" anchorCtr="0"/>
          <a:lstStyle>
            <a:lvl1pPr marL="0" marR="0" lvl="0" indent="0" algn="l" rtl="0">
              <a:spcBef>
                <a:spcPts val="360"/>
              </a:spcBef>
              <a:buClr>
                <a:srgbClr val="FFFFFF"/>
              </a:buClr>
              <a:buSzPct val="100000"/>
              <a:buFont typeface="Arial"/>
              <a:buChar char="●"/>
              <a:defRPr sz="1800" b="0" i="0" u="none" strike="noStrike" cap="none">
                <a:solidFill>
                  <a:srgbClr val="FFFFF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plit">
    <p:spTree>
      <p:nvGrpSpPr>
        <p:cNvPr id="1" name="Shape 61"/>
        <p:cNvGrpSpPr/>
        <p:nvPr/>
      </p:nvGrpSpPr>
      <p:grpSpPr>
        <a:xfrm>
          <a:off x="0" y="0"/>
          <a:ext cx="0" cy="0"/>
          <a:chOff x="0" y="0"/>
          <a:chExt cx="0" cy="0"/>
        </a:xfrm>
      </p:grpSpPr>
      <p:sp>
        <p:nvSpPr>
          <p:cNvPr id="62" name="Shape 62"/>
          <p:cNvSpPr/>
          <p:nvPr/>
        </p:nvSpPr>
        <p:spPr>
          <a:xfrm>
            <a:off x="4572000" y="0"/>
            <a:ext cx="4572000" cy="5143500"/>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63" name="Shape 63" descr="Pivotal_White.png"/>
          <p:cNvPicPr preferRelativeResize="0"/>
          <p:nvPr/>
        </p:nvPicPr>
        <p:blipFill rotWithShape="1">
          <a:blip r:embed="rId2">
            <a:alphaModFix/>
          </a:blip>
          <a:srcRect/>
          <a:stretch/>
        </p:blipFill>
        <p:spPr>
          <a:xfrm>
            <a:off x="8286415" y="4854091"/>
            <a:ext cx="710922" cy="173697"/>
          </a:xfrm>
          <a:prstGeom prst="rect">
            <a:avLst/>
          </a:prstGeom>
          <a:noFill/>
          <a:ln>
            <a:noFill/>
          </a:ln>
        </p:spPr>
      </p:pic>
      <p:sp>
        <p:nvSpPr>
          <p:cNvPr id="64" name="Shape 64"/>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p:spTree>
      <p:nvGrpSpPr>
        <p:cNvPr id="1" name="Shape 65"/>
        <p:cNvGrpSpPr/>
        <p:nvPr/>
      </p:nvGrpSpPr>
      <p:grpSpPr>
        <a:xfrm>
          <a:off x="0" y="0"/>
          <a:ext cx="0" cy="0"/>
          <a:chOff x="0" y="0"/>
          <a:chExt cx="0" cy="0"/>
        </a:xfrm>
      </p:grpSpPr>
      <p:sp>
        <p:nvSpPr>
          <p:cNvPr id="66" name="Shape 66"/>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bg>
      <p:bgPr>
        <a:solidFill>
          <a:srgbClr val="0E232D"/>
        </a:solidFill>
        <a:effectLst/>
      </p:bgPr>
    </p:bg>
    <p:spTree>
      <p:nvGrpSpPr>
        <p:cNvPr id="1" name="Shape 68"/>
        <p:cNvGrpSpPr/>
        <p:nvPr/>
      </p:nvGrpSpPr>
      <p:grpSpPr>
        <a:xfrm>
          <a:off x="0" y="0"/>
          <a:ext cx="0" cy="0"/>
          <a:chOff x="0" y="0"/>
          <a:chExt cx="0" cy="0"/>
        </a:xfrm>
      </p:grpSpPr>
      <p:sp>
        <p:nvSpPr>
          <p:cNvPr id="69" name="Shape 69"/>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p:spTree>
      <p:nvGrpSpPr>
        <p:cNvPr id="1" name="Shape 71"/>
        <p:cNvGrpSpPr/>
        <p:nvPr/>
      </p:nvGrpSpPr>
      <p:grpSpPr>
        <a:xfrm>
          <a:off x="0" y="0"/>
          <a:ext cx="0" cy="0"/>
          <a:chOff x="0" y="0"/>
          <a:chExt cx="0" cy="0"/>
        </a:xfrm>
      </p:grpSpPr>
      <p:sp>
        <p:nvSpPr>
          <p:cNvPr id="72" name="Shape 72"/>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8_Blank">
    <p:bg>
      <p:bgPr>
        <a:gradFill>
          <a:gsLst>
            <a:gs pos="0">
              <a:srgbClr val="22313C"/>
            </a:gs>
            <a:gs pos="100000">
              <a:srgbClr val="2C3E4B"/>
            </a:gs>
          </a:gsLst>
          <a:lin ang="16200000" scaled="0"/>
        </a:gradFill>
        <a:effectLst/>
      </p:bgPr>
    </p:bg>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411480" y="347473"/>
            <a:ext cx="5303520" cy="237744"/>
          </a:xfrm>
          <a:prstGeom prst="rect">
            <a:avLst/>
          </a:prstGeom>
          <a:noFill/>
          <a:ln>
            <a:noFill/>
          </a:ln>
          <a:effectLst>
            <a:outerShdw blurRad="50800" dist="38100" dir="5400000" algn="t" rotWithShape="0">
              <a:srgbClr val="000000">
                <a:alpha val="40000"/>
              </a:srgbClr>
            </a:outerShdw>
          </a:effectLst>
        </p:spPr>
        <p:txBody>
          <a:bodyPr wrap="square" lIns="91425" tIns="91425" rIns="91425" bIns="91425" anchor="t" anchorCtr="0"/>
          <a:lstStyle>
            <a:lvl1pPr marL="0" marR="0" lvl="0" indent="0" algn="l" rtl="0">
              <a:spcBef>
                <a:spcPts val="200"/>
              </a:spcBef>
              <a:buClr>
                <a:srgbClr val="199F80"/>
              </a:buClr>
              <a:buSzPct val="100000"/>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body" idx="2"/>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1" name="Shape 81"/>
          <p:cNvSpPr/>
          <p:nvPr/>
        </p:nvSpPr>
        <p:spPr>
          <a:xfrm>
            <a:off x="13113983" y="10010775"/>
            <a:ext cx="6785611" cy="399289"/>
          </a:xfrm>
          <a:prstGeom prst="rect">
            <a:avLst/>
          </a:prstGeom>
          <a:noFill/>
          <a:ln>
            <a:noFill/>
          </a:ln>
        </p:spPr>
        <p:txBody>
          <a:bodyPr wrap="square" lIns="50800" tIns="50800" rIns="50800" bIns="50800" anchor="ctr" anchorCtr="0">
            <a:noAutofit/>
          </a:bodyPr>
          <a:lstStyle/>
          <a:p>
            <a:pPr marL="0" marR="0" lvl="0" indent="-31750" algn="ctr" rtl="0">
              <a:spcBef>
                <a:spcPts val="0"/>
              </a:spcBef>
              <a:buClr>
                <a:srgbClr val="FFFFFF"/>
              </a:buClr>
              <a:buSzPct val="25000"/>
              <a:buFont typeface="Helvetica Neue"/>
              <a:buNone/>
            </a:pPr>
            <a:r>
              <a:rPr lang="en-US" sz="2000">
                <a:solidFill>
                  <a:srgbClr val="507898"/>
                </a:solidFill>
                <a:latin typeface="Helvetica Neue"/>
                <a:ea typeface="Helvetica Neue"/>
                <a:cs typeface="Helvetica Neue"/>
                <a:sym typeface="Helvetica Neue"/>
              </a:rPr>
              <a:t>© Copyright 2016 Pivotal Software Inc. All rights reserved.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9_Blank">
    <p:spTree>
      <p:nvGrpSpPr>
        <p:cNvPr id="1" name="Shape 82"/>
        <p:cNvGrpSpPr/>
        <p:nvPr/>
      </p:nvGrpSpPr>
      <p:grpSpPr>
        <a:xfrm>
          <a:off x="0" y="0"/>
          <a:ext cx="0" cy="0"/>
          <a:chOff x="0" y="0"/>
          <a:chExt cx="0" cy="0"/>
        </a:xfrm>
      </p:grpSpPr>
      <p:sp>
        <p:nvSpPr>
          <p:cNvPr id="83" name="Shape 83"/>
          <p:cNvSpPr/>
          <p:nvPr/>
        </p:nvSpPr>
        <p:spPr>
          <a:xfrm>
            <a:off x="0" y="0"/>
            <a:ext cx="9144000" cy="101600"/>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84"/>
        <p:cNvGrpSpPr/>
        <p:nvPr/>
      </p:nvGrpSpPr>
      <p:grpSpPr>
        <a:xfrm>
          <a:off x="0" y="0"/>
          <a:ext cx="0" cy="0"/>
          <a:chOff x="0" y="0"/>
          <a:chExt cx="0" cy="0"/>
        </a:xfrm>
      </p:grpSpPr>
      <p:sp>
        <p:nvSpPr>
          <p:cNvPr id="85" name="Shape 85"/>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86" name="Shape 86"/>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100000"/>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body" idx="1"/>
          </p:nvPr>
        </p:nvSpPr>
        <p:spPr>
          <a:xfrm>
            <a:off x="411480"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rgbClr val="199F80"/>
              </a:buClr>
              <a:buSzPct val="100000"/>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body" idx="3"/>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Blank">
    <p:bg>
      <p:bgPr>
        <a:solidFill>
          <a:srgbClr val="0E232D"/>
        </a:solidFill>
        <a:effectLst/>
      </p:bgPr>
    </p:bg>
    <p:spTree>
      <p:nvGrpSpPr>
        <p:cNvPr id="1" name="Shape 89"/>
        <p:cNvGrpSpPr/>
        <p:nvPr/>
      </p:nvGrpSpPr>
      <p:grpSpPr>
        <a:xfrm>
          <a:off x="0" y="0"/>
          <a:ext cx="0" cy="0"/>
          <a:chOff x="0" y="0"/>
          <a:chExt cx="0" cy="0"/>
        </a:xfrm>
      </p:grpSpPr>
      <p:sp>
        <p:nvSpPr>
          <p:cNvPr id="90" name="Shape 90"/>
          <p:cNvSpPr/>
          <p:nvPr/>
        </p:nvSpPr>
        <p:spPr>
          <a:xfrm>
            <a:off x="0" y="2845"/>
            <a:ext cx="9144000" cy="5143500"/>
          </a:xfrm>
          <a:prstGeom prst="rect">
            <a:avLst/>
          </a:prstGeom>
          <a:solidFill>
            <a:srgbClr val="182730">
              <a:alpha val="61960"/>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66712" y="325437"/>
            <a:ext cx="8410574" cy="460374"/>
          </a:xfrm>
          <a:prstGeom prst="rect">
            <a:avLst/>
          </a:prstGeom>
          <a:noFill/>
          <a:ln>
            <a:noFill/>
          </a:ln>
        </p:spPr>
        <p:txBody>
          <a:bodyPr wrap="square" lIns="91425" tIns="91425" rIns="91425" bIns="91425" anchor="t" anchorCtr="0"/>
          <a:lstStyle>
            <a:lvl1pPr marL="0" marR="0" lvl="0" indent="0" algn="ctr" rtl="0">
              <a:lnSpc>
                <a:spcPct val="90000"/>
              </a:lnSpc>
              <a:spcBef>
                <a:spcPts val="0"/>
              </a:spcBef>
              <a:buClr>
                <a:schemeClr val="dk2"/>
              </a:buClr>
              <a:buSzPct val="100000"/>
              <a:buFont typeface="Arial"/>
              <a:buNone/>
              <a:defRPr sz="3200" b="1"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 name="Shape 15"/>
          <p:cNvSpPr txBox="1">
            <a:spLocks noGrp="1"/>
          </p:cNvSpPr>
          <p:nvPr>
            <p:ph type="body" idx="1"/>
          </p:nvPr>
        </p:nvSpPr>
        <p:spPr>
          <a:xfrm>
            <a:off x="366713" y="1074737"/>
            <a:ext cx="8410574" cy="3382961"/>
          </a:xfrm>
          <a:prstGeom prst="rect">
            <a:avLst/>
          </a:prstGeom>
          <a:noFill/>
          <a:ln>
            <a:noFill/>
          </a:ln>
        </p:spPr>
        <p:txBody>
          <a:bodyPr wrap="square" lIns="91425" tIns="91425" rIns="91425" bIns="91425" anchor="t" anchorCtr="0"/>
          <a:lstStyle>
            <a:lvl1pPr marL="342900" marR="0" lvl="0" indent="-1905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8" marR="0" lvl="3" indent="-134938"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Main Page">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113722" y="149918"/>
            <a:ext cx="8796928"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3" name="Shape 93"/>
          <p:cNvSpPr txBox="1">
            <a:spLocks noGrp="1"/>
          </p:cNvSpPr>
          <p:nvPr>
            <p:ph type="body" idx="1"/>
          </p:nvPr>
        </p:nvSpPr>
        <p:spPr>
          <a:xfrm>
            <a:off x="114300" y="624363"/>
            <a:ext cx="8796338" cy="288565"/>
          </a:xfrm>
          <a:prstGeom prst="rect">
            <a:avLst/>
          </a:prstGeom>
          <a:noFill/>
          <a:ln>
            <a:noFill/>
          </a:ln>
        </p:spPr>
        <p:txBody>
          <a:bodyPr wrap="square" lIns="91425" tIns="91425" rIns="91425" bIns="91425" anchor="t" anchorCtr="0"/>
          <a:lstStyle>
            <a:lvl1pPr marL="0" marR="0" lvl="0" indent="0" algn="l" rtl="0">
              <a:spcBef>
                <a:spcPts val="360"/>
              </a:spcBef>
              <a:buClr>
                <a:srgbClr val="7F7F7F"/>
              </a:buClr>
              <a:buSzPct val="100000"/>
              <a:buFont typeface="Arial"/>
              <a:buChar char="●"/>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4" name="Shape 94"/>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Tree>
  </p:cSld>
  <p:clrMapOvr>
    <a:masterClrMapping/>
  </p:clrMapOvr>
  <p:transition spd="med">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plit">
    <p:spTree>
      <p:nvGrpSpPr>
        <p:cNvPr id="1" name="Shape 95"/>
        <p:cNvGrpSpPr/>
        <p:nvPr/>
      </p:nvGrpSpPr>
      <p:grpSpPr>
        <a:xfrm>
          <a:off x="0" y="0"/>
          <a:ext cx="0" cy="0"/>
          <a:chOff x="0" y="0"/>
          <a:chExt cx="0" cy="0"/>
        </a:xfrm>
      </p:grpSpPr>
      <p:sp>
        <p:nvSpPr>
          <p:cNvPr id="96" name="Shape 96"/>
          <p:cNvSpPr/>
          <p:nvPr/>
        </p:nvSpPr>
        <p:spPr>
          <a:xfrm>
            <a:off x="4572000" y="0"/>
            <a:ext cx="4572000" cy="5143500"/>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97" name="Shape 97" descr="Pivotal_White.png"/>
          <p:cNvPicPr preferRelativeResize="0"/>
          <p:nvPr/>
        </p:nvPicPr>
        <p:blipFill rotWithShape="1">
          <a:blip r:embed="rId2">
            <a:alphaModFix/>
          </a:blip>
          <a:srcRect/>
          <a:stretch/>
        </p:blipFill>
        <p:spPr>
          <a:xfrm>
            <a:off x="8286415" y="4854091"/>
            <a:ext cx="711616" cy="173697"/>
          </a:xfrm>
          <a:prstGeom prst="rect">
            <a:avLst/>
          </a:prstGeom>
          <a:noFill/>
          <a:ln>
            <a:noFill/>
          </a:ln>
        </p:spPr>
      </p:pic>
      <p:sp>
        <p:nvSpPr>
          <p:cNvPr id="98" name="Shape 98"/>
          <p:cNvSpPr txBox="1">
            <a:spLocks noGrp="1"/>
          </p:cNvSpPr>
          <p:nvPr>
            <p:ph type="title"/>
          </p:nvPr>
        </p:nvSpPr>
        <p:spPr>
          <a:xfrm>
            <a:off x="113722" y="149918"/>
            <a:ext cx="4342868"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9" name="Shape 99"/>
          <p:cNvSpPr txBox="1">
            <a:spLocks noGrp="1"/>
          </p:cNvSpPr>
          <p:nvPr>
            <p:ph type="body" idx="1"/>
          </p:nvPr>
        </p:nvSpPr>
        <p:spPr>
          <a:xfrm>
            <a:off x="114300" y="1086002"/>
            <a:ext cx="8796338" cy="288565"/>
          </a:xfrm>
          <a:prstGeom prst="rect">
            <a:avLst/>
          </a:prstGeom>
          <a:noFill/>
          <a:ln>
            <a:noFill/>
          </a:ln>
        </p:spPr>
        <p:txBody>
          <a:bodyPr wrap="square" lIns="91425" tIns="91425" rIns="91425" bIns="91425" anchor="t" anchorCtr="0"/>
          <a:lstStyle>
            <a:lvl1pPr marL="0" marR="0" lvl="0" indent="0" algn="l" rtl="0">
              <a:spcBef>
                <a:spcPts val="360"/>
              </a:spcBef>
              <a:buClr>
                <a:srgbClr val="7F7F7F"/>
              </a:buClr>
              <a:buSzPct val="100000"/>
              <a:buFont typeface="Arial"/>
              <a:buChar char="●"/>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transition spd="med">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Blank">
    <p:spTree>
      <p:nvGrpSpPr>
        <p:cNvPr id="1" name="Shape 100"/>
        <p:cNvGrpSpPr/>
        <p:nvPr/>
      </p:nvGrpSpPr>
      <p:grpSpPr>
        <a:xfrm>
          <a:off x="0" y="0"/>
          <a:ext cx="0" cy="0"/>
          <a:chOff x="0" y="0"/>
          <a:chExt cx="0" cy="0"/>
        </a:xfrm>
      </p:grpSpPr>
      <p:sp>
        <p:nvSpPr>
          <p:cNvPr id="101" name="Shape 101"/>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100000"/>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2" name="Shape 102"/>
          <p:cNvSpPr txBox="1">
            <a:spLocks noGrp="1"/>
          </p:cNvSpPr>
          <p:nvPr>
            <p:ph type="body" idx="1"/>
          </p:nvPr>
        </p:nvSpPr>
        <p:spPr>
          <a:xfrm>
            <a:off x="411480"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chemeClr val="accent1"/>
              </a:buClr>
              <a:buSzPct val="100000"/>
              <a:buFont typeface="Arial"/>
              <a:buChar char="●"/>
              <a:defRPr sz="1000" b="1" i="0" u="none" strike="noStrike" cap="none">
                <a:solidFill>
                  <a:schemeClr val="accent1"/>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body" idx="3"/>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rgbClr val="262626"/>
              </a:buClr>
              <a:buSzPct val="100000"/>
              <a:buFont typeface="Arial"/>
              <a:buChar char="●"/>
              <a:defRPr sz="1600" b="0" i="0" u="none" strike="noStrike" cap="none">
                <a:solidFill>
                  <a:srgbClr val="262626"/>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p:spTree>
      <p:nvGrpSpPr>
        <p:cNvPr id="1" name="Shape 10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5_Blank">
    <p:spTree>
      <p:nvGrpSpPr>
        <p:cNvPr id="1" name="Shape 105"/>
        <p:cNvGrpSpPr/>
        <p:nvPr/>
      </p:nvGrpSpPr>
      <p:grpSpPr>
        <a:xfrm>
          <a:off x="0" y="0"/>
          <a:ext cx="0" cy="0"/>
          <a:chOff x="0" y="0"/>
          <a:chExt cx="0" cy="0"/>
        </a:xfrm>
      </p:grpSpPr>
      <p:sp>
        <p:nvSpPr>
          <p:cNvPr id="106" name="Shape 106"/>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100000"/>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body" idx="1"/>
          </p:nvPr>
        </p:nvSpPr>
        <p:spPr>
          <a:xfrm>
            <a:off x="411480"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chemeClr val="accent1"/>
              </a:buClr>
              <a:buSzPct val="100000"/>
              <a:buFont typeface="Arial"/>
              <a:buChar char="●"/>
              <a:defRPr sz="1000" b="1" i="0" u="none" strike="noStrike" cap="none">
                <a:solidFill>
                  <a:schemeClr val="accent1"/>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8" name="Shape 108"/>
          <p:cNvSpPr txBox="1">
            <a:spLocks noGrp="1"/>
          </p:cNvSpPr>
          <p:nvPr>
            <p:ph type="body" idx="3"/>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rgbClr val="262626"/>
              </a:buClr>
              <a:buSzPct val="100000"/>
              <a:buFont typeface="Arial"/>
              <a:buChar char="●"/>
              <a:defRPr sz="1600" b="0" i="0" u="none" strike="noStrike" cap="none">
                <a:solidFill>
                  <a:srgbClr val="262626"/>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109"/>
        <p:cNvGrpSpPr/>
        <p:nvPr/>
      </p:nvGrpSpPr>
      <p:grpSpPr>
        <a:xfrm>
          <a:off x="0" y="0"/>
          <a:ext cx="0" cy="0"/>
          <a:chOff x="0" y="0"/>
          <a:chExt cx="0" cy="0"/>
        </a:xfrm>
      </p:grpSpPr>
      <p:sp>
        <p:nvSpPr>
          <p:cNvPr id="110" name="Shape 110"/>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111" name="Shape 111"/>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100000"/>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body" idx="1"/>
          </p:nvPr>
        </p:nvSpPr>
        <p:spPr>
          <a:xfrm>
            <a:off x="411480"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rgbClr val="199F80"/>
              </a:buClr>
              <a:buSzPct val="100000"/>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body" idx="3"/>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1_Blank">
    <p:bg>
      <p:bgPr>
        <a:gradFill>
          <a:gsLst>
            <a:gs pos="0">
              <a:srgbClr val="22313C"/>
            </a:gs>
            <a:gs pos="100000">
              <a:srgbClr val="2C3E4B"/>
            </a:gs>
          </a:gsLst>
          <a:lin ang="16200000" scaled="0"/>
        </a:gradFill>
        <a:effectLst/>
      </p:bgPr>
    </p:bg>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411480" y="347473"/>
            <a:ext cx="5303520" cy="237744"/>
          </a:xfrm>
          <a:prstGeom prst="rect">
            <a:avLst/>
          </a:prstGeom>
          <a:noFill/>
          <a:ln>
            <a:noFill/>
          </a:ln>
          <a:effectLst>
            <a:outerShdw blurRad="50800" dist="38100" dir="5400000" algn="t" rotWithShape="0">
              <a:srgbClr val="000000">
                <a:alpha val="40000"/>
              </a:srgbClr>
            </a:outerShdw>
          </a:effectLst>
        </p:spPr>
        <p:txBody>
          <a:bodyPr wrap="square" lIns="91425" tIns="91425" rIns="91425" bIns="91425" anchor="t" anchorCtr="0"/>
          <a:lstStyle>
            <a:lvl1pPr marL="0" marR="0" lvl="0" indent="0" algn="l" rtl="0">
              <a:spcBef>
                <a:spcPts val="200"/>
              </a:spcBef>
              <a:buClr>
                <a:srgbClr val="199F80"/>
              </a:buClr>
              <a:buSzPct val="100000"/>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body" idx="2"/>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2_Blank">
    <p:bg>
      <p:bgPr>
        <a:solidFill>
          <a:schemeClr val="lt1"/>
        </a:solidFill>
        <a:effectLst/>
      </p:bgPr>
    </p:bg>
    <p:spTree>
      <p:nvGrpSpPr>
        <p:cNvPr id="1" name="Shape 117"/>
        <p:cNvGrpSpPr/>
        <p:nvPr/>
      </p:nvGrpSpPr>
      <p:grpSpPr>
        <a:xfrm>
          <a:off x="0" y="0"/>
          <a:ext cx="0" cy="0"/>
          <a:chOff x="0" y="0"/>
          <a:chExt cx="0" cy="0"/>
        </a:xfrm>
      </p:grpSpPr>
      <p:sp>
        <p:nvSpPr>
          <p:cNvPr id="118" name="Shape 118"/>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119" name="Shape 119"/>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100000"/>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ide by Side">
    <p:spTree>
      <p:nvGrpSpPr>
        <p:cNvPr id="1" name="Shape 120"/>
        <p:cNvGrpSpPr/>
        <p:nvPr/>
      </p:nvGrpSpPr>
      <p:grpSpPr>
        <a:xfrm>
          <a:off x="0" y="0"/>
          <a:ext cx="0" cy="0"/>
          <a:chOff x="0" y="0"/>
          <a:chExt cx="0" cy="0"/>
        </a:xfrm>
      </p:grpSpPr>
      <p:sp>
        <p:nvSpPr>
          <p:cNvPr id="121" name="Shape 121"/>
          <p:cNvSpPr/>
          <p:nvPr/>
        </p:nvSpPr>
        <p:spPr>
          <a:xfrm>
            <a:off x="0" y="1"/>
            <a:ext cx="9144000" cy="53999"/>
          </a:xfrm>
          <a:prstGeom prst="rect">
            <a:avLst/>
          </a:prstGeom>
          <a:solidFill>
            <a:srgbClr val="008774"/>
          </a:solidFill>
          <a:ln>
            <a:noFill/>
          </a:ln>
        </p:spPr>
        <p:txBody>
          <a:bodyPr wrap="square" lIns="91400" tIns="45675" rIns="91400" bIns="45675"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122" name="Shape 122"/>
          <p:cNvSpPr txBox="1">
            <a:spLocks noGrp="1"/>
          </p:cNvSpPr>
          <p:nvPr>
            <p:ph type="sldNum" idx="12"/>
          </p:nvPr>
        </p:nvSpPr>
        <p:spPr>
          <a:xfrm>
            <a:off x="48248" y="4861462"/>
            <a:ext cx="373199" cy="273900"/>
          </a:xfrm>
          <a:prstGeom prst="rect">
            <a:avLst/>
          </a:prstGeom>
          <a:noFill/>
          <a:ln>
            <a:noFill/>
          </a:ln>
        </p:spPr>
        <p:txBody>
          <a:bodyPr wrap="square" lIns="91400" tIns="45675" rIns="91400" bIns="45675"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pic>
        <p:nvPicPr>
          <p:cNvPr id="123" name="Shape 123"/>
          <p:cNvPicPr preferRelativeResize="0"/>
          <p:nvPr/>
        </p:nvPicPr>
        <p:blipFill rotWithShape="1">
          <a:blip r:embed="rId2">
            <a:alphaModFix/>
          </a:blip>
          <a:srcRect/>
          <a:stretch/>
        </p:blipFill>
        <p:spPr>
          <a:xfrm>
            <a:off x="8272780" y="4855076"/>
            <a:ext cx="731192" cy="171283"/>
          </a:xfrm>
          <a:prstGeom prst="rect">
            <a:avLst/>
          </a:prstGeom>
          <a:noFill/>
          <a:ln>
            <a:noFill/>
          </a:ln>
        </p:spPr>
      </p:pic>
      <p:sp>
        <p:nvSpPr>
          <p:cNvPr id="124" name="Shape 124"/>
          <p:cNvSpPr txBox="1">
            <a:spLocks noGrp="1"/>
          </p:cNvSpPr>
          <p:nvPr>
            <p:ph type="body" idx="1"/>
          </p:nvPr>
        </p:nvSpPr>
        <p:spPr>
          <a:xfrm>
            <a:off x="4241261" y="1361960"/>
            <a:ext cx="4849985" cy="3231000"/>
          </a:xfrm>
          <a:prstGeom prst="rect">
            <a:avLst/>
          </a:prstGeom>
          <a:noFill/>
          <a:ln>
            <a:noFill/>
          </a:ln>
        </p:spPr>
        <p:txBody>
          <a:bodyPr wrap="square" lIns="91425" tIns="91425" rIns="91425" bIns="91425" anchor="t" anchorCtr="0"/>
          <a:lstStyle>
            <a:lvl1pPr marL="285743" marR="0" lvl="0" indent="-184143" algn="l" rtl="0">
              <a:spcBef>
                <a:spcPts val="0"/>
              </a:spcBef>
              <a:buClr>
                <a:srgbClr val="7F7F7F"/>
              </a:buClr>
              <a:buSzPct val="100000"/>
              <a:buFont typeface="Noto Sans Symbols"/>
              <a:buChar char="▪"/>
              <a:defRPr sz="1600" b="0" i="0" u="none" strike="noStrike" cap="none">
                <a:solidFill>
                  <a:schemeClr val="dk2"/>
                </a:solidFill>
                <a:latin typeface="Arial"/>
                <a:ea typeface="Arial"/>
                <a:cs typeface="Arial"/>
                <a:sym typeface="Arial"/>
              </a:defRPr>
            </a:lvl1pPr>
            <a:lvl2pPr marL="742950" marR="0" lvl="1" indent="-107950" algn="l" rtl="0">
              <a:spcBef>
                <a:spcPts val="0"/>
              </a:spcBef>
              <a:buClr>
                <a:schemeClr val="dk2"/>
              </a:buClr>
              <a:buSzPct val="100000"/>
              <a:buFont typeface="Arial"/>
              <a:buChar char="○"/>
              <a:defRPr sz="2800" b="0" i="0" u="none" strike="noStrike" cap="none">
                <a:solidFill>
                  <a:schemeClr val="dk2"/>
                </a:solidFill>
                <a:latin typeface="Arial"/>
                <a:ea typeface="Arial"/>
                <a:cs typeface="Arial"/>
                <a:sym typeface="Arial"/>
              </a:defRPr>
            </a:lvl2pPr>
            <a:lvl3pPr marL="1143000" marR="0" lvl="2" indent="-76200" algn="l" rtl="0">
              <a:spcBef>
                <a:spcPts val="0"/>
              </a:spcBef>
              <a:buClr>
                <a:schemeClr val="dk2"/>
              </a:buClr>
              <a:buSzPct val="100000"/>
              <a:buFont typeface="Arial"/>
              <a:buChar char="■"/>
              <a:defRPr sz="2400" b="0" i="0" u="none" strike="noStrike" cap="none">
                <a:solidFill>
                  <a:schemeClr val="dk2"/>
                </a:solidFill>
                <a:latin typeface="Arial"/>
                <a:ea typeface="Arial"/>
                <a:cs typeface="Arial"/>
                <a:sym typeface="Arial"/>
              </a:defRPr>
            </a:lvl3pPr>
            <a:lvl4pPr marL="1600200" marR="0" lvl="3" indent="-101600" algn="l" rtl="0">
              <a:spcBef>
                <a:spcPts val="0"/>
              </a:spcBef>
              <a:buClr>
                <a:schemeClr val="dk2"/>
              </a:buClr>
              <a:buSzPct val="100000"/>
              <a:buFont typeface="Arial"/>
              <a:buChar char="●"/>
              <a:defRPr sz="2000" b="0" i="0" u="none" strike="noStrike" cap="none">
                <a:solidFill>
                  <a:schemeClr val="dk2"/>
                </a:solidFill>
                <a:latin typeface="Arial"/>
                <a:ea typeface="Arial"/>
                <a:cs typeface="Arial"/>
                <a:sym typeface="Arial"/>
              </a:defRPr>
            </a:lvl4pPr>
            <a:lvl5pPr marL="2057400" marR="0" lvl="4" indent="-101600" algn="l" rtl="0">
              <a:spcBef>
                <a:spcPts val="0"/>
              </a:spcBef>
              <a:buClr>
                <a:schemeClr val="dk2"/>
              </a:buClr>
              <a:buSzPct val="100000"/>
              <a:buFont typeface="Arial"/>
              <a:buChar char="○"/>
              <a:defRPr sz="2000" b="0" i="0" u="none" strike="noStrike" cap="none">
                <a:solidFill>
                  <a:schemeClr val="dk2"/>
                </a:solidFill>
                <a:latin typeface="Arial"/>
                <a:ea typeface="Arial"/>
                <a:cs typeface="Arial"/>
                <a:sym typeface="Arial"/>
              </a:defRPr>
            </a:lvl5pPr>
            <a:lvl6pPr marL="2514600" marR="0" lvl="5" indent="-101600" algn="l" rtl="0">
              <a:spcBef>
                <a:spcPts val="0"/>
              </a:spcBef>
              <a:buClr>
                <a:schemeClr val="dk2"/>
              </a:buClr>
              <a:buSzPct val="100000"/>
              <a:buFont typeface="Arial"/>
              <a:buChar char="■"/>
              <a:defRPr sz="2000" b="0" i="0" u="none" strike="noStrike" cap="none">
                <a:solidFill>
                  <a:schemeClr val="dk2"/>
                </a:solidFill>
                <a:latin typeface="Arial"/>
                <a:ea typeface="Arial"/>
                <a:cs typeface="Arial"/>
                <a:sym typeface="Arial"/>
              </a:defRPr>
            </a:lvl6pPr>
            <a:lvl7pPr marL="2971800" marR="0" lvl="6" indent="-101600" algn="l" rtl="0">
              <a:spcBef>
                <a:spcPts val="0"/>
              </a:spcBef>
              <a:buClr>
                <a:schemeClr val="dk2"/>
              </a:buClr>
              <a:buSzPct val="100000"/>
              <a:buFont typeface="Arial"/>
              <a:buChar char="●"/>
              <a:defRPr sz="2000" b="0" i="0" u="none" strike="noStrike" cap="none">
                <a:solidFill>
                  <a:schemeClr val="dk2"/>
                </a:solidFill>
                <a:latin typeface="Arial"/>
                <a:ea typeface="Arial"/>
                <a:cs typeface="Arial"/>
                <a:sym typeface="Arial"/>
              </a:defRPr>
            </a:lvl7pPr>
            <a:lvl8pPr marL="3429000" marR="0" lvl="7" indent="-101600" algn="l" rtl="0">
              <a:spcBef>
                <a:spcPts val="0"/>
              </a:spcBef>
              <a:buClr>
                <a:schemeClr val="dk2"/>
              </a:buClr>
              <a:buSzPct val="100000"/>
              <a:buFont typeface="Arial"/>
              <a:buChar char="○"/>
              <a:defRPr sz="2000" b="0" i="0" u="none" strike="noStrike" cap="none">
                <a:solidFill>
                  <a:schemeClr val="dk2"/>
                </a:solidFill>
                <a:latin typeface="Arial"/>
                <a:ea typeface="Arial"/>
                <a:cs typeface="Arial"/>
                <a:sym typeface="Arial"/>
              </a:defRPr>
            </a:lvl8pPr>
            <a:lvl9pPr marL="3886200" marR="0" lvl="8" indent="-101600" algn="l" rtl="0">
              <a:spcBef>
                <a:spcPts val="0"/>
              </a:spcBef>
              <a:buClr>
                <a:schemeClr val="dk2"/>
              </a:buClr>
              <a:buSzPct val="100000"/>
              <a:buFont typeface="Arial"/>
              <a:buChar char="■"/>
              <a:defRPr sz="2000" b="0" i="0" u="none" strike="noStrike" cap="none">
                <a:solidFill>
                  <a:schemeClr val="dk2"/>
                </a:solidFill>
                <a:latin typeface="Arial"/>
                <a:ea typeface="Arial"/>
                <a:cs typeface="Arial"/>
                <a:sym typeface="Arial"/>
              </a:defRPr>
            </a:lvl9pPr>
          </a:lstStyle>
          <a:p>
            <a:endParaRPr/>
          </a:p>
        </p:txBody>
      </p:sp>
      <p:sp>
        <p:nvSpPr>
          <p:cNvPr id="125" name="Shape 125"/>
          <p:cNvSpPr>
            <a:spLocks noGrp="1"/>
          </p:cNvSpPr>
          <p:nvPr>
            <p:ph type="pic" idx="2"/>
          </p:nvPr>
        </p:nvSpPr>
        <p:spPr>
          <a:xfrm>
            <a:off x="0" y="1"/>
            <a:ext cx="4138246" cy="5135563"/>
          </a:xfrm>
          <a:prstGeom prst="rect">
            <a:avLst/>
          </a:prstGeom>
          <a:solidFill>
            <a:srgbClr val="F2F2F2"/>
          </a:solidFill>
          <a:ln>
            <a:noFill/>
          </a:ln>
        </p:spPr>
        <p:txBody>
          <a:bodyPr wrap="square"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6" name="Shape 126"/>
          <p:cNvSpPr txBox="1">
            <a:spLocks noGrp="1"/>
          </p:cNvSpPr>
          <p:nvPr>
            <p:ph type="title"/>
          </p:nvPr>
        </p:nvSpPr>
        <p:spPr>
          <a:xfrm>
            <a:off x="4241261" y="149919"/>
            <a:ext cx="4849985"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7" name="Shape 127"/>
          <p:cNvSpPr txBox="1">
            <a:spLocks noGrp="1"/>
          </p:cNvSpPr>
          <p:nvPr>
            <p:ph type="body" idx="3"/>
          </p:nvPr>
        </p:nvSpPr>
        <p:spPr>
          <a:xfrm>
            <a:off x="4241763" y="624364"/>
            <a:ext cx="4849660" cy="288565"/>
          </a:xfrm>
          <a:prstGeom prst="rect">
            <a:avLst/>
          </a:prstGeom>
          <a:noFill/>
          <a:ln>
            <a:noFill/>
          </a:ln>
        </p:spPr>
        <p:txBody>
          <a:bodyPr wrap="square" lIns="91425" tIns="91425" rIns="91425" bIns="91425" anchor="t" anchorCtr="0"/>
          <a:lstStyle>
            <a:lvl1pPr marL="0" marR="0" lvl="0" indent="0" algn="l" rtl="0">
              <a:spcBef>
                <a:spcPts val="360"/>
              </a:spcBef>
              <a:buClr>
                <a:srgbClr val="595959"/>
              </a:buClr>
              <a:buSzPct val="100000"/>
              <a:buFont typeface="Arial"/>
              <a:buChar char="●"/>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58580" y="198276"/>
            <a:ext cx="7798458" cy="506021"/>
          </a:xfrm>
          <a:prstGeom prst="rect">
            <a:avLst/>
          </a:prstGeom>
          <a:noFill/>
          <a:ln>
            <a:noFill/>
          </a:ln>
        </p:spPr>
        <p:txBody>
          <a:bodyPr wrap="square" lIns="91425" tIns="91425" rIns="91425" bIns="91425" anchor="t" anchorCtr="0"/>
          <a:lstStyle>
            <a:lvl1pPr marL="0" marR="0" lvl="0" indent="0" algn="ctr" rtl="0">
              <a:spcBef>
                <a:spcPts val="0"/>
              </a:spcBef>
              <a:buClr>
                <a:schemeClr val="dk1"/>
              </a:buClr>
              <a:buSzPct val="1000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0" name="Shape 130"/>
          <p:cNvSpPr txBox="1">
            <a:spLocks noGrp="1"/>
          </p:cNvSpPr>
          <p:nvPr>
            <p:ph type="sldNum" idx="12"/>
          </p:nvPr>
        </p:nvSpPr>
        <p:spPr>
          <a:xfrm>
            <a:off x="8532103" y="4842860"/>
            <a:ext cx="458891" cy="273844"/>
          </a:xfrm>
          <a:prstGeom prst="rect">
            <a:avLst/>
          </a:prstGeom>
          <a:noFill/>
          <a:ln>
            <a:noFill/>
          </a:ln>
        </p:spPr>
        <p:txBody>
          <a:bodyPr wrap="square" lIns="68575" tIns="34275" rIns="68575" bIns="34275" anchor="ctr" anchorCtr="0">
            <a:noAutofit/>
          </a:bodyPr>
          <a:lstStyle/>
          <a:p>
            <a:pPr marL="0" marR="0" lvl="0" indent="0" algn="r" rtl="0">
              <a:spcBef>
                <a:spcPts val="0"/>
              </a:spcBef>
              <a:buSzPct val="25000"/>
              <a:buNone/>
            </a:pPr>
            <a:fld id="{00000000-1234-1234-1234-123412341234}" type="slidenum">
              <a:rPr lang="en-US" sz="900" b="0" i="0">
                <a:solidFill>
                  <a:srgbClr val="BDBDBD"/>
                </a:solidFill>
                <a:latin typeface="Helvetica Neue Light"/>
                <a:ea typeface="Helvetica Neue Light"/>
                <a:cs typeface="Helvetica Neue Light"/>
                <a:sym typeface="Helvetica Neue Light"/>
              </a:rPr>
              <a:t>‹#›</a:t>
            </a:fld>
            <a:endParaRPr lang="en-US" sz="900" b="0" i="0">
              <a:solidFill>
                <a:srgbClr val="BDBDBD"/>
              </a:solidFill>
              <a:latin typeface="Helvetica Neue Light"/>
              <a:ea typeface="Helvetica Neue Light"/>
              <a:cs typeface="Helvetica Neue Light"/>
              <a:sym typeface="Helvetica Neue Light"/>
            </a:endParaRPr>
          </a:p>
        </p:txBody>
      </p:sp>
      <p:sp>
        <p:nvSpPr>
          <p:cNvPr id="131" name="Shape 131"/>
          <p:cNvSpPr txBox="1">
            <a:spLocks noGrp="1"/>
          </p:cNvSpPr>
          <p:nvPr>
            <p:ph type="ftr" idx="11"/>
          </p:nvPr>
        </p:nvSpPr>
        <p:spPr>
          <a:xfrm>
            <a:off x="5556931" y="4842860"/>
            <a:ext cx="2895600" cy="273844"/>
          </a:xfrm>
          <a:prstGeom prst="rect">
            <a:avLst/>
          </a:prstGeom>
          <a:noFill/>
          <a:ln>
            <a:noFill/>
          </a:ln>
        </p:spPr>
        <p:txBody>
          <a:bodyPr wrap="square" lIns="91425" tIns="91425" rIns="91425" bIns="91425" anchor="ctr" anchorCtr="0"/>
          <a:lstStyle>
            <a:lvl1pPr marL="0" marR="0" lvl="0" indent="0" algn="r" rtl="0">
              <a:spcBef>
                <a:spcPts val="0"/>
              </a:spcBef>
              <a:buNone/>
              <a:defRPr sz="700" b="0" i="0">
                <a:solidFill>
                  <a:srgbClr val="BFBFBF"/>
                </a:solidFill>
                <a:latin typeface="Helvetica Neue Light"/>
                <a:ea typeface="Helvetica Neue Light"/>
                <a:cs typeface="Helvetica Neue Light"/>
                <a:sym typeface="Helvetica Neue Light"/>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2" y="149918"/>
            <a:ext cx="8796928"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624363"/>
            <a:ext cx="8796338" cy="288565"/>
          </a:xfrm>
          <a:prstGeom prst="rect">
            <a:avLst/>
          </a:prstGeom>
          <a:noFill/>
          <a:ln>
            <a:noFill/>
          </a:ln>
        </p:spPr>
        <p:txBody>
          <a:bodyPr wrap="square" lIns="91425" tIns="91425" rIns="91425" bIns="91425" anchor="t" anchorCtr="0"/>
          <a:lstStyle>
            <a:lvl1pPr marL="0" marR="0" lvl="0" indent="0" algn="l" rtl="0">
              <a:spcBef>
                <a:spcPts val="360"/>
              </a:spcBef>
              <a:buClr>
                <a:srgbClr val="595959"/>
              </a:buClr>
              <a:buSzPct val="100000"/>
              <a:buFont typeface="Arial"/>
              <a:buChar char="●"/>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 name="Shape 20"/>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Main Page">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13722" y="149918"/>
            <a:ext cx="8796928"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4" name="Shape 134"/>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135" name="Shape 135"/>
          <p:cNvSpPr txBox="1">
            <a:spLocks noGrp="1"/>
          </p:cNvSpPr>
          <p:nvPr>
            <p:ph type="body" idx="1"/>
          </p:nvPr>
        </p:nvSpPr>
        <p:spPr>
          <a:xfrm>
            <a:off x="114300" y="624363"/>
            <a:ext cx="8796338" cy="288565"/>
          </a:xfrm>
          <a:prstGeom prst="rect">
            <a:avLst/>
          </a:prstGeom>
          <a:noFill/>
          <a:ln>
            <a:noFill/>
          </a:ln>
        </p:spPr>
        <p:txBody>
          <a:bodyPr wrap="square" lIns="91425" tIns="91425" rIns="91425" bIns="91425" anchor="t" anchorCtr="0"/>
          <a:lstStyle>
            <a:lvl1pPr marL="0" marR="0" lvl="0" indent="0" algn="l" rtl="0">
              <a:spcBef>
                <a:spcPts val="360"/>
              </a:spcBef>
              <a:buClr>
                <a:srgbClr val="595959"/>
              </a:buClr>
              <a:buSzPct val="100000"/>
              <a:buFont typeface="Arial"/>
              <a:buChar char="●"/>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6" name="Shape 136"/>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 Blank logo">
    <p:spTree>
      <p:nvGrpSpPr>
        <p:cNvPr id="1" name="Shape 137"/>
        <p:cNvGrpSpPr/>
        <p:nvPr/>
      </p:nvGrpSpPr>
      <p:grpSpPr>
        <a:xfrm>
          <a:off x="0" y="0"/>
          <a:ext cx="0" cy="0"/>
          <a:chOff x="0" y="0"/>
          <a:chExt cx="0" cy="0"/>
        </a:xfrm>
      </p:grpSpPr>
      <p:sp>
        <p:nvSpPr>
          <p:cNvPr id="138" name="Shape 138"/>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3_Blank">
    <p:spTree>
      <p:nvGrpSpPr>
        <p:cNvPr id="1" name="Shape 139"/>
        <p:cNvGrpSpPr/>
        <p:nvPr/>
      </p:nvGrpSpPr>
      <p:grpSpPr>
        <a:xfrm>
          <a:off x="0" y="0"/>
          <a:ext cx="0" cy="0"/>
          <a:chOff x="0" y="0"/>
          <a:chExt cx="0" cy="0"/>
        </a:xfrm>
      </p:grpSpPr>
      <p:sp>
        <p:nvSpPr>
          <p:cNvPr id="140" name="Shape 140"/>
          <p:cNvSpPr/>
          <p:nvPr/>
        </p:nvSpPr>
        <p:spPr>
          <a:xfrm>
            <a:off x="0" y="0"/>
            <a:ext cx="9144000" cy="101600"/>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41"/>
        <p:cNvGrpSpPr/>
        <p:nvPr/>
      </p:nvGrpSpPr>
      <p:grpSpPr>
        <a:xfrm>
          <a:off x="0" y="0"/>
          <a:ext cx="0" cy="0"/>
          <a:chOff x="0" y="0"/>
          <a:chExt cx="0" cy="0"/>
        </a:xfrm>
      </p:grpSpPr>
      <p:sp>
        <p:nvSpPr>
          <p:cNvPr id="142" name="Shape 142"/>
          <p:cNvSpPr>
            <a:spLocks noGrp="1"/>
          </p:cNvSpPr>
          <p:nvPr>
            <p:ph type="pic" idx="2"/>
          </p:nvPr>
        </p:nvSpPr>
        <p:spPr>
          <a:xfrm>
            <a:off x="0" y="0"/>
            <a:ext cx="9144000" cy="51435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100000"/>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body" idx="1"/>
          </p:nvPr>
        </p:nvSpPr>
        <p:spPr>
          <a:xfrm>
            <a:off x="411480"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rgbClr val="199F80"/>
              </a:buClr>
              <a:buSzPct val="100000"/>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body" idx="3"/>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 Blank logo">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Main Page">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113722" y="149918"/>
            <a:ext cx="8796928"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1" name="Shape 151"/>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152" name="Shape 152"/>
          <p:cNvSpPr txBox="1">
            <a:spLocks noGrp="1"/>
          </p:cNvSpPr>
          <p:nvPr>
            <p:ph type="body" idx="1"/>
          </p:nvPr>
        </p:nvSpPr>
        <p:spPr>
          <a:xfrm>
            <a:off x="114300" y="624363"/>
            <a:ext cx="8796338" cy="288565"/>
          </a:xfrm>
          <a:prstGeom prst="rect">
            <a:avLst/>
          </a:prstGeom>
          <a:noFill/>
          <a:ln>
            <a:noFill/>
          </a:ln>
        </p:spPr>
        <p:txBody>
          <a:bodyPr wrap="square" lIns="91425" tIns="91425" rIns="91425" bIns="91425" anchor="t" anchorCtr="0"/>
          <a:lstStyle>
            <a:lvl1pPr marL="0" marR="0" lvl="0" indent="0" algn="l" rtl="0">
              <a:spcBef>
                <a:spcPts val="360"/>
              </a:spcBef>
              <a:buClr>
                <a:srgbClr val="595959"/>
              </a:buClr>
              <a:buSzPct val="100000"/>
              <a:buFont typeface="Arial"/>
              <a:buChar char="●"/>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3" name="Shape 153"/>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66712" y="325437"/>
            <a:ext cx="8410574" cy="460374"/>
          </a:xfrm>
          <a:prstGeom prst="rect">
            <a:avLst/>
          </a:prstGeom>
          <a:noFill/>
          <a:ln>
            <a:noFill/>
          </a:ln>
        </p:spPr>
        <p:txBody>
          <a:bodyPr wrap="square" lIns="91425" tIns="91425" rIns="91425" bIns="91425" anchor="t" anchorCtr="0"/>
          <a:lstStyle>
            <a:lvl1pPr marL="0" marR="0" lvl="0" indent="0" algn="ctr" rtl="0">
              <a:lnSpc>
                <a:spcPct val="90000"/>
              </a:lnSpc>
              <a:spcBef>
                <a:spcPts val="0"/>
              </a:spcBef>
              <a:buClr>
                <a:schemeClr val="dk2"/>
              </a:buClr>
              <a:buSzPct val="100000"/>
              <a:buFont typeface="Arial"/>
              <a:buNone/>
              <a:defRPr sz="3200" b="1"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6" name="Shape 156"/>
          <p:cNvSpPr txBox="1">
            <a:spLocks noGrp="1"/>
          </p:cNvSpPr>
          <p:nvPr>
            <p:ph type="body" idx="1"/>
          </p:nvPr>
        </p:nvSpPr>
        <p:spPr>
          <a:xfrm>
            <a:off x="366713" y="1074737"/>
            <a:ext cx="8410574" cy="3382961"/>
          </a:xfrm>
          <a:prstGeom prst="rect">
            <a:avLst/>
          </a:prstGeom>
          <a:noFill/>
          <a:ln>
            <a:noFill/>
          </a:ln>
        </p:spPr>
        <p:txBody>
          <a:bodyPr wrap="square" lIns="91425" tIns="91425" rIns="91425" bIns="91425" anchor="t" anchorCtr="0"/>
          <a:lstStyle>
            <a:lvl1pPr marL="342900" marR="0" lvl="0" indent="-1905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8" marR="0" lvl="3" indent="-134938"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 Blank logo">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159" name="Shape 159"/>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0" name="Shape 160"/>
          <p:cNvSpPr txBox="1">
            <a:spLocks noGrp="1"/>
          </p:cNvSpPr>
          <p:nvPr>
            <p:ph type="title"/>
          </p:nvPr>
        </p:nvSpPr>
        <p:spPr>
          <a:xfrm>
            <a:off x="336303" y="241562"/>
            <a:ext cx="8522208"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 Blank logo">
    <p:spTree>
      <p:nvGrpSpPr>
        <p:cNvPr id="1" name="Shape 161"/>
        <p:cNvGrpSpPr/>
        <p:nvPr/>
      </p:nvGrpSpPr>
      <p:grpSpPr>
        <a:xfrm>
          <a:off x="0" y="0"/>
          <a:ext cx="0" cy="0"/>
          <a:chOff x="0" y="0"/>
          <a:chExt cx="0" cy="0"/>
        </a:xfrm>
      </p:grpSpPr>
      <p:sp>
        <p:nvSpPr>
          <p:cNvPr id="162" name="Shape 162"/>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163" name="Shape 163"/>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64" name="Shape 164"/>
          <p:cNvSpPr txBox="1">
            <a:spLocks noGrp="1"/>
          </p:cNvSpPr>
          <p:nvPr>
            <p:ph type="title"/>
          </p:nvPr>
        </p:nvSpPr>
        <p:spPr>
          <a:xfrm>
            <a:off x="336303" y="241562"/>
            <a:ext cx="8522208"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9_Blank">
    <p:spTree>
      <p:nvGrpSpPr>
        <p:cNvPr id="1" name="Shape 165"/>
        <p:cNvGrpSpPr/>
        <p:nvPr/>
      </p:nvGrpSpPr>
      <p:grpSpPr>
        <a:xfrm>
          <a:off x="0" y="0"/>
          <a:ext cx="0" cy="0"/>
          <a:chOff x="0" y="0"/>
          <a:chExt cx="0" cy="0"/>
        </a:xfrm>
      </p:grpSpPr>
      <p:sp>
        <p:nvSpPr>
          <p:cNvPr id="166" name="Shape 166"/>
          <p:cNvSpPr/>
          <p:nvPr/>
        </p:nvSpPr>
        <p:spPr>
          <a:xfrm>
            <a:off x="0" y="0"/>
            <a:ext cx="9144000" cy="101600"/>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 Blank logo">
    <p:spTree>
      <p:nvGrpSpPr>
        <p:cNvPr id="1" name="Shape 21"/>
        <p:cNvGrpSpPr/>
        <p:nvPr/>
      </p:nvGrpSpPr>
      <p:grpSpPr>
        <a:xfrm>
          <a:off x="0" y="0"/>
          <a:ext cx="0" cy="0"/>
          <a:chOff x="0" y="0"/>
          <a:chExt cx="0" cy="0"/>
        </a:xfrm>
      </p:grpSpPr>
      <p:sp>
        <p:nvSpPr>
          <p:cNvPr id="22" name="Shape 22"/>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23" name="Shape 23"/>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8_Blank">
    <p:bg>
      <p:bgPr>
        <a:gradFill>
          <a:gsLst>
            <a:gs pos="0">
              <a:srgbClr val="22313C"/>
            </a:gs>
            <a:gs pos="100000">
              <a:srgbClr val="2C3E4B"/>
            </a:gs>
          </a:gsLst>
          <a:lin ang="16200000" scaled="0"/>
        </a:gradFill>
        <a:effectLst/>
      </p:bgPr>
    </p:bg>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11480" y="347473"/>
            <a:ext cx="5303520" cy="237744"/>
          </a:xfrm>
          <a:prstGeom prst="rect">
            <a:avLst/>
          </a:prstGeom>
          <a:noFill/>
          <a:ln>
            <a:noFill/>
          </a:ln>
          <a:effectLst>
            <a:outerShdw blurRad="50800" dist="38100" dir="5400000" algn="t" rotWithShape="0">
              <a:srgbClr val="000000">
                <a:alpha val="40000"/>
              </a:srgbClr>
            </a:outerShdw>
          </a:effectLst>
        </p:spPr>
        <p:txBody>
          <a:bodyPr wrap="square" lIns="91425" tIns="91425" rIns="91425" bIns="91425" anchor="t" anchorCtr="0"/>
          <a:lstStyle>
            <a:lvl1pPr marL="0" marR="0" lvl="0" indent="0" algn="l" rtl="0">
              <a:spcBef>
                <a:spcPts val="200"/>
              </a:spcBef>
              <a:buClr>
                <a:srgbClr val="199F80"/>
              </a:buClr>
              <a:buSzPct val="100000"/>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69" name="Shape 169"/>
          <p:cNvSpPr txBox="1">
            <a:spLocks noGrp="1"/>
          </p:cNvSpPr>
          <p:nvPr>
            <p:ph type="body" idx="2"/>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70"/>
        <p:cNvGrpSpPr/>
        <p:nvPr/>
      </p:nvGrpSpPr>
      <p:grpSpPr>
        <a:xfrm>
          <a:off x="0" y="0"/>
          <a:ext cx="0" cy="0"/>
          <a:chOff x="0" y="0"/>
          <a:chExt cx="0" cy="0"/>
        </a:xfrm>
      </p:grpSpPr>
      <p:sp>
        <p:nvSpPr>
          <p:cNvPr id="171" name="Shape 171"/>
          <p:cNvSpPr>
            <a:spLocks noGrp="1"/>
          </p:cNvSpPr>
          <p:nvPr>
            <p:ph type="pic" idx="2"/>
          </p:nvPr>
        </p:nvSpPr>
        <p:spPr>
          <a:xfrm>
            <a:off x="0" y="0"/>
            <a:ext cx="9144000" cy="5143500"/>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100000"/>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body" idx="1"/>
          </p:nvPr>
        </p:nvSpPr>
        <p:spPr>
          <a:xfrm>
            <a:off x="411480"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rgbClr val="199F80"/>
              </a:buClr>
              <a:buSzPct val="100000"/>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3" name="Shape 173"/>
          <p:cNvSpPr txBox="1">
            <a:spLocks noGrp="1"/>
          </p:cNvSpPr>
          <p:nvPr>
            <p:ph type="body" idx="3"/>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74"/>
        <p:cNvGrpSpPr/>
        <p:nvPr/>
      </p:nvGrpSpPr>
      <p:grpSpPr>
        <a:xfrm>
          <a:off x="0" y="0"/>
          <a:ext cx="0" cy="0"/>
          <a:chOff x="0" y="0"/>
          <a:chExt cx="0" cy="0"/>
        </a:xfrm>
      </p:grpSpPr>
      <p:sp>
        <p:nvSpPr>
          <p:cNvPr id="175" name="Shape 175"/>
          <p:cNvSpPr>
            <a:spLocks noGrp="1"/>
          </p:cNvSpPr>
          <p:nvPr>
            <p:ph type="pic" idx="2"/>
          </p:nvPr>
        </p:nvSpPr>
        <p:spPr>
          <a:xfrm>
            <a:off x="0" y="0"/>
            <a:ext cx="9144000" cy="5143500"/>
          </a:xfrm>
          <a:prstGeom prst="rect">
            <a:avLst/>
          </a:prstGeom>
          <a:solidFill>
            <a:srgbClr val="2C3E4B"/>
          </a:solidFill>
          <a:ln>
            <a:noFill/>
          </a:ln>
        </p:spPr>
        <p:txBody>
          <a:bodyPr wrap="square" lIns="91425" tIns="91425" rIns="91425" bIns="91425" anchor="t" anchorCtr="0"/>
          <a:lstStyle>
            <a:lvl1pPr marL="0" marR="0" lvl="0" indent="0" algn="l" rtl="0">
              <a:spcBef>
                <a:spcPts val="640"/>
              </a:spcBef>
              <a:buClr>
                <a:schemeClr val="dk1"/>
              </a:buClr>
              <a:buSzPct val="100000"/>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6" name="Shape 176"/>
          <p:cNvSpPr txBox="1">
            <a:spLocks noGrp="1"/>
          </p:cNvSpPr>
          <p:nvPr>
            <p:ph type="body" idx="1"/>
          </p:nvPr>
        </p:nvSpPr>
        <p:spPr>
          <a:xfrm>
            <a:off x="411480"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rgbClr val="199F80"/>
              </a:buClr>
              <a:buSzPct val="100000"/>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7" name="Shape 177"/>
          <p:cNvSpPr txBox="1">
            <a:spLocks noGrp="1"/>
          </p:cNvSpPr>
          <p:nvPr>
            <p:ph type="body" idx="3"/>
          </p:nvPr>
        </p:nvSpPr>
        <p:spPr>
          <a:xfrm>
            <a:off x="411480"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178"/>
        <p:cNvGrpSpPr/>
        <p:nvPr/>
      </p:nvGrpSpPr>
      <p:grpSpPr>
        <a:xfrm>
          <a:off x="0" y="0"/>
          <a:ext cx="0" cy="0"/>
          <a:chOff x="0" y="0"/>
          <a:chExt cx="0" cy="0"/>
        </a:xfrm>
      </p:grpSpPr>
      <p:sp>
        <p:nvSpPr>
          <p:cNvPr id="179" name="Shape 179"/>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180" name="Shape 180"/>
          <p:cNvSpPr>
            <a:spLocks noGrp="1"/>
          </p:cNvSpPr>
          <p:nvPr>
            <p:ph type="pic" idx="2"/>
          </p:nvPr>
        </p:nvSpPr>
        <p:spPr>
          <a:xfrm>
            <a:off x="114300" y="112713"/>
            <a:ext cx="8915400" cy="4918075"/>
          </a:xfrm>
          <a:prstGeom prst="rect">
            <a:avLst/>
          </a:prstGeom>
          <a:noFill/>
          <a:ln>
            <a:noFill/>
          </a:ln>
        </p:spPr>
        <p:txBody>
          <a:bodyPr wrap="square" lIns="91425" tIns="91425" rIns="91425" bIns="91425" anchor="t" anchorCtr="0"/>
          <a:lstStyle>
            <a:lvl1pPr marL="0" marR="0" lvl="0" indent="0" algn="l" rtl="0">
              <a:spcBef>
                <a:spcPts val="640"/>
              </a:spcBef>
              <a:buClr>
                <a:schemeClr val="dk1"/>
              </a:buClr>
              <a:buSzPct val="100000"/>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1" name="Shape 181"/>
          <p:cNvSpPr txBox="1">
            <a:spLocks noGrp="1"/>
          </p:cNvSpPr>
          <p:nvPr>
            <p:ph type="body" idx="1"/>
          </p:nvPr>
        </p:nvSpPr>
        <p:spPr>
          <a:xfrm>
            <a:off x="521208" y="347473"/>
            <a:ext cx="5303520" cy="237744"/>
          </a:xfrm>
          <a:prstGeom prst="rect">
            <a:avLst/>
          </a:prstGeom>
          <a:noFill/>
          <a:ln>
            <a:noFill/>
          </a:ln>
        </p:spPr>
        <p:txBody>
          <a:bodyPr wrap="square" lIns="91425" tIns="91425" rIns="91425" bIns="91425" anchor="t" anchorCtr="0"/>
          <a:lstStyle>
            <a:lvl1pPr marL="0" marR="0" lvl="0" indent="0" algn="l" rtl="0">
              <a:spcBef>
                <a:spcPts val="200"/>
              </a:spcBef>
              <a:buClr>
                <a:srgbClr val="199F80"/>
              </a:buClr>
              <a:buSzPct val="100000"/>
              <a:buFont typeface="Arial"/>
              <a:buChar char="●"/>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SzPct val="100000"/>
              <a:buFont typeface="Arial"/>
              <a:buChar char="○"/>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2" name="Shape 182"/>
          <p:cNvSpPr txBox="1">
            <a:spLocks noGrp="1"/>
          </p:cNvSpPr>
          <p:nvPr>
            <p:ph type="body" idx="3"/>
          </p:nvPr>
        </p:nvSpPr>
        <p:spPr>
          <a:xfrm>
            <a:off x="521208" y="548068"/>
            <a:ext cx="5303520" cy="814388"/>
          </a:xfrm>
          <a:prstGeom prst="rect">
            <a:avLst/>
          </a:prstGeom>
          <a:noFill/>
          <a:ln>
            <a:noFill/>
          </a:ln>
        </p:spPr>
        <p:txBody>
          <a:bodyPr wrap="square" lIns="91425" tIns="91425" rIns="91425" bIns="91425" anchor="t" anchorCtr="0"/>
          <a:lstStyle>
            <a:lvl1pPr marL="0" marR="0" lvl="0" indent="0" algn="l" rtl="0">
              <a:spcBef>
                <a:spcPts val="320"/>
              </a:spcBef>
              <a:buClr>
                <a:schemeClr val="lt1"/>
              </a:buClr>
              <a:buSzPct val="100000"/>
              <a:buFont typeface="Arial"/>
              <a:buChar char="●"/>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spTree>
      <p:nvGrpSpPr>
        <p:cNvPr id="1" name="Shape 183"/>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 Blank logo">
    <p:bg>
      <p:bgPr>
        <a:gradFill>
          <a:gsLst>
            <a:gs pos="0">
              <a:schemeClr val="accent1"/>
            </a:gs>
            <a:gs pos="81000">
              <a:srgbClr val="06332D"/>
            </a:gs>
            <a:gs pos="100000">
              <a:srgbClr val="06332D"/>
            </a:gs>
          </a:gsLst>
          <a:lin ang="16200000" scaled="0"/>
        </a:gradFill>
        <a:effectLst/>
      </p:bgPr>
    </p:bg>
    <p:spTree>
      <p:nvGrpSpPr>
        <p:cNvPr id="1" name="Shape 184"/>
        <p:cNvGrpSpPr/>
        <p:nvPr/>
      </p:nvGrpSpPr>
      <p:grpSpPr>
        <a:xfrm>
          <a:off x="0" y="0"/>
          <a:ext cx="0" cy="0"/>
          <a:chOff x="0" y="0"/>
          <a:chExt cx="0" cy="0"/>
        </a:xfrm>
      </p:grpSpPr>
      <p:pic>
        <p:nvPicPr>
          <p:cNvPr id="185" name="Shape 185"/>
          <p:cNvPicPr preferRelativeResize="0"/>
          <p:nvPr/>
        </p:nvPicPr>
        <p:blipFill rotWithShape="1">
          <a:blip r:embed="rId2">
            <a:alphaModFix/>
          </a:blip>
          <a:srcRect/>
          <a:stretch/>
        </p:blipFill>
        <p:spPr>
          <a:xfrm>
            <a:off x="8286414" y="4854091"/>
            <a:ext cx="711754" cy="1736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9_Blank">
    <p:spTree>
      <p:nvGrpSpPr>
        <p:cNvPr id="1" name="Shape 24"/>
        <p:cNvGrpSpPr/>
        <p:nvPr/>
      </p:nvGrpSpPr>
      <p:grpSpPr>
        <a:xfrm>
          <a:off x="0" y="0"/>
          <a:ext cx="0" cy="0"/>
          <a:chOff x="0" y="0"/>
          <a:chExt cx="0" cy="0"/>
        </a:xfrm>
      </p:grpSpPr>
      <p:sp>
        <p:nvSpPr>
          <p:cNvPr id="25" name="Shape 25"/>
          <p:cNvSpPr/>
          <p:nvPr/>
        </p:nvSpPr>
        <p:spPr>
          <a:xfrm>
            <a:off x="0" y="0"/>
            <a:ext cx="9144000" cy="101600"/>
          </a:xfrm>
          <a:prstGeom prst="rect">
            <a:avLst/>
          </a:prstGeom>
          <a:solidFill>
            <a:srgbClr val="0E675B"/>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 Blank logo">
    <p:spTree>
      <p:nvGrpSpPr>
        <p:cNvPr id="1" name="Shape 26"/>
        <p:cNvGrpSpPr/>
        <p:nvPr/>
      </p:nvGrpSpPr>
      <p:grpSpPr>
        <a:xfrm>
          <a:off x="0" y="0"/>
          <a:ext cx="0" cy="0"/>
          <a:chOff x="0" y="0"/>
          <a:chExt cx="0" cy="0"/>
        </a:xfrm>
      </p:grpSpPr>
      <p:sp>
        <p:nvSpPr>
          <p:cNvPr id="27" name="Shape 27"/>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Main Page">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13722" y="149918"/>
            <a:ext cx="5985149"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0" name="Shape 30"/>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31" name="Shape 31"/>
          <p:cNvSpPr txBox="1">
            <a:spLocks noGrp="1"/>
          </p:cNvSpPr>
          <p:nvPr>
            <p:ph type="body" idx="1"/>
          </p:nvPr>
        </p:nvSpPr>
        <p:spPr>
          <a:xfrm>
            <a:off x="114300" y="624363"/>
            <a:ext cx="5984748" cy="288565"/>
          </a:xfrm>
          <a:prstGeom prst="rect">
            <a:avLst/>
          </a:prstGeom>
          <a:noFill/>
          <a:ln>
            <a:noFill/>
          </a:ln>
        </p:spPr>
        <p:txBody>
          <a:bodyPr wrap="square" lIns="91425" tIns="91425" rIns="91425" bIns="91425" anchor="t" anchorCtr="0"/>
          <a:lstStyle>
            <a:lvl1pPr marL="0" marR="0" lvl="0" indent="0" algn="l" rtl="0">
              <a:spcBef>
                <a:spcPts val="360"/>
              </a:spcBef>
              <a:buClr>
                <a:srgbClr val="595959"/>
              </a:buClr>
              <a:buSzPct val="100000"/>
              <a:buFont typeface="Arial"/>
              <a:buChar char="●"/>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 name="Shape 32"/>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3" name="Shape 33" descr="pivotal_teal.png"/>
          <p:cNvPicPr preferRelativeResize="0"/>
          <p:nvPr/>
        </p:nvPicPr>
        <p:blipFill rotWithShape="1">
          <a:blip r:embed="rId2">
            <a:alphaModFix/>
          </a:blip>
          <a:srcRect/>
          <a:stretch/>
        </p:blipFill>
        <p:spPr>
          <a:xfrm>
            <a:off x="5212056" y="4855076"/>
            <a:ext cx="731520" cy="171279"/>
          </a:xfrm>
          <a:prstGeom prst="rect">
            <a:avLst/>
          </a:prstGeom>
          <a:noFill/>
          <a:ln>
            <a:noFill/>
          </a:ln>
        </p:spPr>
      </p:pic>
      <p:sp>
        <p:nvSpPr>
          <p:cNvPr id="34" name="Shape 34"/>
          <p:cNvSpPr>
            <a:spLocks noGrp="1"/>
          </p:cNvSpPr>
          <p:nvPr>
            <p:ph type="pic" idx="2"/>
          </p:nvPr>
        </p:nvSpPr>
        <p:spPr>
          <a:xfrm>
            <a:off x="6099048" y="-2286"/>
            <a:ext cx="3044952" cy="5148072"/>
          </a:xfrm>
          <a:prstGeom prst="rect">
            <a:avLst/>
          </a:prstGeom>
          <a:solidFill>
            <a:srgbClr val="D8D8D8"/>
          </a:solidFill>
          <a:ln>
            <a:noFill/>
          </a:ln>
        </p:spPr>
        <p:txBody>
          <a:bodyPr wrap="square" lIns="91425" tIns="91425" rIns="91425" bIns="91425" anchor="ctr" anchorCtr="0"/>
          <a:lstStyle>
            <a:lvl1pPr marL="0" marR="0" lvl="0" indent="0" algn="ctr" rtl="0">
              <a:spcBef>
                <a:spcPts val="640"/>
              </a:spcBef>
              <a:buClr>
                <a:schemeClr val="lt1"/>
              </a:buClr>
              <a:buSzPct val="100000"/>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Main Page">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06096" y="149918"/>
            <a:ext cx="5985149"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800" b="1">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txBox="1">
            <a:spLocks noGrp="1"/>
          </p:cNvSpPr>
          <p:nvPr>
            <p:ph type="body" idx="1"/>
          </p:nvPr>
        </p:nvSpPr>
        <p:spPr>
          <a:xfrm>
            <a:off x="3106674" y="624363"/>
            <a:ext cx="5984748" cy="288565"/>
          </a:xfrm>
          <a:prstGeom prst="rect">
            <a:avLst/>
          </a:prstGeom>
          <a:noFill/>
          <a:ln>
            <a:noFill/>
          </a:ln>
        </p:spPr>
        <p:txBody>
          <a:bodyPr wrap="square" lIns="91425" tIns="91425" rIns="91425" bIns="91425" anchor="t" anchorCtr="0"/>
          <a:lstStyle>
            <a:lvl1pPr marL="0" marR="0" lvl="0" indent="0" algn="l" rtl="0">
              <a:spcBef>
                <a:spcPts val="360"/>
              </a:spcBef>
              <a:buClr>
                <a:srgbClr val="595959"/>
              </a:buClr>
              <a:buSzPct val="100000"/>
              <a:buFont typeface="Arial"/>
              <a:buChar char="●"/>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 name="Shape 38"/>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9" name="Shape 39"/>
          <p:cNvSpPr>
            <a:spLocks noGrp="1"/>
          </p:cNvSpPr>
          <p:nvPr>
            <p:ph type="pic" idx="2"/>
          </p:nvPr>
        </p:nvSpPr>
        <p:spPr>
          <a:xfrm>
            <a:off x="0" y="-2286"/>
            <a:ext cx="3044952" cy="5148072"/>
          </a:xfrm>
          <a:prstGeom prst="rect">
            <a:avLst/>
          </a:prstGeom>
          <a:solidFill>
            <a:srgbClr val="D8D8D8"/>
          </a:solidFill>
          <a:ln>
            <a:noFill/>
          </a:ln>
        </p:spPr>
        <p:txBody>
          <a:bodyPr wrap="square" lIns="91425" tIns="91425" rIns="91425" bIns="91425" anchor="ctr" anchorCtr="0"/>
          <a:lstStyle>
            <a:lvl1pPr marL="0" marR="0" lvl="0" indent="0" algn="ctr" rtl="0">
              <a:spcBef>
                <a:spcPts val="640"/>
              </a:spcBef>
              <a:buClr>
                <a:schemeClr val="lt1"/>
              </a:buClr>
              <a:buSzPct val="100000"/>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Main Page">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6172200" y="149918"/>
            <a:ext cx="2918867"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Arial"/>
              <a:buNone/>
              <a:defRPr sz="2400" b="1">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3" name="Shape 43"/>
          <p:cNvSpPr txBox="1">
            <a:spLocks noGrp="1"/>
          </p:cNvSpPr>
          <p:nvPr>
            <p:ph type="body" idx="1"/>
          </p:nvPr>
        </p:nvSpPr>
        <p:spPr>
          <a:xfrm>
            <a:off x="6172572" y="624363"/>
            <a:ext cx="2918671" cy="288565"/>
          </a:xfrm>
          <a:prstGeom prst="rect">
            <a:avLst/>
          </a:prstGeom>
          <a:noFill/>
          <a:ln>
            <a:noFill/>
          </a:ln>
        </p:spPr>
        <p:txBody>
          <a:bodyPr wrap="square" lIns="91425" tIns="91425" rIns="91425" bIns="91425" anchor="t" anchorCtr="0"/>
          <a:lstStyle>
            <a:lvl1pPr marL="0" marR="0" lvl="0" indent="0" algn="l" rtl="0">
              <a:spcBef>
                <a:spcPts val="360"/>
              </a:spcBef>
              <a:buClr>
                <a:srgbClr val="595959"/>
              </a:buClr>
              <a:buSzPct val="100000"/>
              <a:buFont typeface="Arial"/>
              <a:buChar char="●"/>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4" name="Shape 44"/>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 name="Shape 45"/>
          <p:cNvSpPr>
            <a:spLocks noGrp="1"/>
          </p:cNvSpPr>
          <p:nvPr>
            <p:ph type="pic" idx="2"/>
          </p:nvPr>
        </p:nvSpPr>
        <p:spPr>
          <a:xfrm>
            <a:off x="0" y="-2286"/>
            <a:ext cx="6098871" cy="5148072"/>
          </a:xfrm>
          <a:prstGeom prst="rect">
            <a:avLst/>
          </a:prstGeom>
          <a:solidFill>
            <a:srgbClr val="D8D8D8"/>
          </a:solidFill>
          <a:ln>
            <a:noFill/>
          </a:ln>
        </p:spPr>
        <p:txBody>
          <a:bodyPr wrap="square" lIns="91425" tIns="91425" rIns="91425" bIns="91425" anchor="ctr" anchorCtr="0"/>
          <a:lstStyle>
            <a:lvl1pPr marL="0" marR="0" lvl="0" indent="0" algn="ctr" rtl="0">
              <a:spcBef>
                <a:spcPts val="640"/>
              </a:spcBef>
              <a:buClr>
                <a:schemeClr val="lt1"/>
              </a:buClr>
              <a:buSzPct val="100000"/>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theme" Target="../theme/theme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theme" Target="../theme/theme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pivotal_teal.png"/>
          <p:cNvPicPr preferRelativeResize="0"/>
          <p:nvPr/>
        </p:nvPicPr>
        <p:blipFill rotWithShape="1">
          <a:blip r:embed="rId15">
            <a:alphaModFix/>
          </a:blip>
          <a:srcRect/>
          <a:stretch/>
        </p:blipFill>
        <p:spPr>
          <a:xfrm>
            <a:off x="8272780" y="4855076"/>
            <a:ext cx="731520" cy="17127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Shape 74"/>
          <p:cNvSpPr txBox="1">
            <a:spLocks noGrp="1"/>
          </p:cNvSpPr>
          <p:nvPr>
            <p:ph type="sldNum" idx="12"/>
          </p:nvPr>
        </p:nvSpPr>
        <p:spPr>
          <a:xfrm>
            <a:off x="524348" y="4651813"/>
            <a:ext cx="2133600" cy="274637"/>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75" name="Shape 75"/>
          <p:cNvSpPr/>
          <p:nvPr/>
        </p:nvSpPr>
        <p:spPr>
          <a:xfrm>
            <a:off x="3541394" y="12601159"/>
            <a:ext cx="6785611" cy="399289"/>
          </a:xfrm>
          <a:prstGeom prst="rect">
            <a:avLst/>
          </a:prstGeom>
          <a:noFill/>
          <a:ln>
            <a:noFill/>
          </a:ln>
        </p:spPr>
        <p:txBody>
          <a:bodyPr wrap="square" lIns="50800" tIns="50800" rIns="50800" bIns="50800" anchor="ctr" anchorCtr="0">
            <a:noAutofit/>
          </a:bodyPr>
          <a:lstStyle/>
          <a:p>
            <a:pPr marL="0" marR="0" lvl="0" indent="-31750" algn="ctr" rtl="0">
              <a:spcBef>
                <a:spcPts val="0"/>
              </a:spcBef>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76" name="Shape 76"/>
          <p:cNvSpPr/>
          <p:nvPr/>
        </p:nvSpPr>
        <p:spPr>
          <a:xfrm>
            <a:off x="3693794" y="12753559"/>
            <a:ext cx="6785611" cy="399289"/>
          </a:xfrm>
          <a:prstGeom prst="rect">
            <a:avLst/>
          </a:prstGeom>
          <a:noFill/>
          <a:ln>
            <a:noFill/>
          </a:ln>
        </p:spPr>
        <p:txBody>
          <a:bodyPr wrap="square" lIns="50800" tIns="50800" rIns="50800" bIns="50800" anchor="ctr" anchorCtr="0">
            <a:noAutofit/>
          </a:bodyPr>
          <a:lstStyle/>
          <a:p>
            <a:pPr marL="0" marR="0" lvl="0" indent="-31750" algn="ctr" rtl="0">
              <a:spcBef>
                <a:spcPts val="0"/>
              </a:spcBef>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77" name="Shape 77"/>
          <p:cNvSpPr txBox="1"/>
          <p:nvPr/>
        </p:nvSpPr>
        <p:spPr>
          <a:xfrm>
            <a:off x="1614360" y="4988108"/>
            <a:ext cx="5887029" cy="18466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600">
                <a:solidFill>
                  <a:srgbClr val="595959"/>
                </a:solidFill>
                <a:latin typeface="Helvetica Neue"/>
                <a:ea typeface="Helvetica Neue"/>
                <a:cs typeface="Helvetica Neue"/>
                <a:sym typeface="Helvetica Neue"/>
              </a:rPr>
              <a:t>© </a:t>
            </a:r>
            <a:r>
              <a:rPr lang="en-US" sz="600">
                <a:solidFill>
                  <a:srgbClr val="595959"/>
                </a:solidFill>
                <a:latin typeface="Arial"/>
                <a:ea typeface="Arial"/>
                <a:cs typeface="Arial"/>
                <a:sym typeface="Arial"/>
              </a:rPr>
              <a:t>Copyright 2016 Pivotal Software Inc. All rights reserved</a:t>
            </a: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Shape 146"/>
          <p:cNvSpPr txBox="1">
            <a:spLocks noGrp="1"/>
          </p:cNvSpPr>
          <p:nvPr>
            <p:ph type="sldNum" idx="12"/>
          </p:nvPr>
        </p:nvSpPr>
        <p:spPr>
          <a:xfrm>
            <a:off x="524348" y="4651813"/>
            <a:ext cx="2133600" cy="274637"/>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75.png"/><Relationship Id="rId12" Type="http://schemas.openxmlformats.org/officeDocument/2006/relationships/image" Target="../media/image76.png"/><Relationship Id="rId13"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91.png"/><Relationship Id="rId14" Type="http://schemas.openxmlformats.org/officeDocument/2006/relationships/image" Target="../media/image92.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0" Type="http://schemas.openxmlformats.org/officeDocument/2006/relationships/image" Target="../media/image88.png"/></Relationships>
</file>

<file path=ppt/slides/_rels/slide13.xml.rels><?xml version="1.0" encoding="UTF-8" standalone="yes"?>
<Relationships xmlns="http://schemas.openxmlformats.org/package/2006/relationships"><Relationship Id="rId11" Type="http://schemas.openxmlformats.org/officeDocument/2006/relationships/image" Target="../media/image51.jp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gif"/><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gif"/><Relationship Id="rId5" Type="http://schemas.openxmlformats.org/officeDocument/2006/relationships/image" Target="../media/image95.png"/><Relationship Id="rId6" Type="http://schemas.openxmlformats.org/officeDocument/2006/relationships/image" Target="../media/image67.png"/><Relationship Id="rId7" Type="http://schemas.openxmlformats.org/officeDocument/2006/relationships/image" Target="../media/image96.jp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image" Target="../media/image102.png"/><Relationship Id="rId10" Type="http://schemas.openxmlformats.org/officeDocument/2006/relationships/image" Target="../media/image103.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4.png"/></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20.xml.rels><?xml version="1.0" encoding="UTF-8" standalone="yes"?>
<Relationships xmlns="http://schemas.openxmlformats.org/package/2006/relationships"><Relationship Id="rId11" Type="http://schemas.openxmlformats.org/officeDocument/2006/relationships/image" Target="../media/image60.gif"/><Relationship Id="rId12" Type="http://schemas.openxmlformats.org/officeDocument/2006/relationships/image" Target="../media/image61.png"/><Relationship Id="rId13" Type="http://schemas.openxmlformats.org/officeDocument/2006/relationships/image" Target="../media/image62.png"/><Relationship Id="rId14" Type="http://schemas.openxmlformats.org/officeDocument/2006/relationships/image" Target="../media/image50.png"/><Relationship Id="rId15" Type="http://schemas.openxmlformats.org/officeDocument/2006/relationships/image" Target="../media/image51.jpg"/><Relationship Id="rId16" Type="http://schemas.openxmlformats.org/officeDocument/2006/relationships/image" Target="../media/image52.png"/><Relationship Id="rId17" Type="http://schemas.openxmlformats.org/officeDocument/2006/relationships/image" Target="../media/image53.png"/><Relationship Id="rId18" Type="http://schemas.openxmlformats.org/officeDocument/2006/relationships/image" Target="../media/image54.png"/><Relationship Id="rId19"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12.jpg"/><Relationship Id="rId4" Type="http://schemas.openxmlformats.org/officeDocument/2006/relationships/image" Target="../media/image103.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13.jpg"/><Relationship Id="rId4" Type="http://schemas.openxmlformats.org/officeDocument/2006/relationships/image" Target="../media/image114.png"/><Relationship Id="rId5" Type="http://schemas.openxmlformats.org/officeDocument/2006/relationships/image" Target="../media/image115.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28.jpg"/><Relationship Id="rId4" Type="http://schemas.openxmlformats.org/officeDocument/2006/relationships/image" Target="../media/image13.png"/><Relationship Id="rId5" Type="http://schemas.openxmlformats.org/officeDocument/2006/relationships/image" Target="../media/image129.png"/><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30.xml.rels><?xml version="1.0" encoding="UTF-8" standalone="yes"?>
<Relationships xmlns="http://schemas.openxmlformats.org/package/2006/relationships"><Relationship Id="rId46" Type="http://schemas.openxmlformats.org/officeDocument/2006/relationships/image" Target="../media/image173.png"/><Relationship Id="rId47" Type="http://schemas.openxmlformats.org/officeDocument/2006/relationships/image" Target="../media/image174.png"/><Relationship Id="rId48" Type="http://schemas.openxmlformats.org/officeDocument/2006/relationships/image" Target="../media/image175.png"/><Relationship Id="rId49" Type="http://schemas.openxmlformats.org/officeDocument/2006/relationships/image" Target="../media/image176.png"/><Relationship Id="rId20" Type="http://schemas.openxmlformats.org/officeDocument/2006/relationships/image" Target="../media/image147.jpg"/><Relationship Id="rId21" Type="http://schemas.openxmlformats.org/officeDocument/2006/relationships/image" Target="../media/image148.jpg"/><Relationship Id="rId22" Type="http://schemas.openxmlformats.org/officeDocument/2006/relationships/image" Target="../media/image149.gif"/><Relationship Id="rId23" Type="http://schemas.openxmlformats.org/officeDocument/2006/relationships/image" Target="../media/image150.jpg"/><Relationship Id="rId24" Type="http://schemas.openxmlformats.org/officeDocument/2006/relationships/image" Target="../media/image151.jpg"/><Relationship Id="rId25" Type="http://schemas.openxmlformats.org/officeDocument/2006/relationships/image" Target="../media/image152.jpg"/><Relationship Id="rId26" Type="http://schemas.openxmlformats.org/officeDocument/2006/relationships/image" Target="../media/image153.png"/><Relationship Id="rId27" Type="http://schemas.openxmlformats.org/officeDocument/2006/relationships/image" Target="../media/image154.png"/><Relationship Id="rId28" Type="http://schemas.openxmlformats.org/officeDocument/2006/relationships/image" Target="../media/image155.jpg"/><Relationship Id="rId29" Type="http://schemas.openxmlformats.org/officeDocument/2006/relationships/image" Target="../media/image156.png"/><Relationship Id="rId50" Type="http://schemas.openxmlformats.org/officeDocument/2006/relationships/image" Target="../media/image177.png"/><Relationship Id="rId51" Type="http://schemas.openxmlformats.org/officeDocument/2006/relationships/image" Target="../media/image178.png"/><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0.png"/><Relationship Id="rId4" Type="http://schemas.openxmlformats.org/officeDocument/2006/relationships/image" Target="../media/image131.jpg"/><Relationship Id="rId5" Type="http://schemas.openxmlformats.org/officeDocument/2006/relationships/image" Target="../media/image132.png"/><Relationship Id="rId30" Type="http://schemas.openxmlformats.org/officeDocument/2006/relationships/image" Target="../media/image157.png"/><Relationship Id="rId31" Type="http://schemas.openxmlformats.org/officeDocument/2006/relationships/image" Target="../media/image158.png"/><Relationship Id="rId32" Type="http://schemas.openxmlformats.org/officeDocument/2006/relationships/image" Target="../media/image159.png"/><Relationship Id="rId9" Type="http://schemas.openxmlformats.org/officeDocument/2006/relationships/image" Target="../media/image136.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 Id="rId33" Type="http://schemas.openxmlformats.org/officeDocument/2006/relationships/image" Target="../media/image160.jpg"/><Relationship Id="rId34" Type="http://schemas.openxmlformats.org/officeDocument/2006/relationships/image" Target="../media/image161.jpg"/><Relationship Id="rId35" Type="http://schemas.openxmlformats.org/officeDocument/2006/relationships/image" Target="../media/image162.png"/><Relationship Id="rId36" Type="http://schemas.openxmlformats.org/officeDocument/2006/relationships/image" Target="../media/image163.png"/><Relationship Id="rId10" Type="http://schemas.openxmlformats.org/officeDocument/2006/relationships/image" Target="../media/image137.jpg"/><Relationship Id="rId11" Type="http://schemas.openxmlformats.org/officeDocument/2006/relationships/image" Target="../media/image138.png"/><Relationship Id="rId12" Type="http://schemas.openxmlformats.org/officeDocument/2006/relationships/image" Target="../media/image139.png"/><Relationship Id="rId13" Type="http://schemas.openxmlformats.org/officeDocument/2006/relationships/image" Target="../media/image140.gif"/><Relationship Id="rId14" Type="http://schemas.openxmlformats.org/officeDocument/2006/relationships/image" Target="../media/image141.jpg"/><Relationship Id="rId15" Type="http://schemas.openxmlformats.org/officeDocument/2006/relationships/image" Target="../media/image142.png"/><Relationship Id="rId16" Type="http://schemas.openxmlformats.org/officeDocument/2006/relationships/image" Target="../media/image143.png"/><Relationship Id="rId17" Type="http://schemas.openxmlformats.org/officeDocument/2006/relationships/image" Target="../media/image144.png"/><Relationship Id="rId18" Type="http://schemas.openxmlformats.org/officeDocument/2006/relationships/image" Target="../media/image145.png"/><Relationship Id="rId19" Type="http://schemas.openxmlformats.org/officeDocument/2006/relationships/image" Target="../media/image146.png"/><Relationship Id="rId37" Type="http://schemas.openxmlformats.org/officeDocument/2006/relationships/image" Target="../media/image164.png"/><Relationship Id="rId38" Type="http://schemas.openxmlformats.org/officeDocument/2006/relationships/image" Target="../media/image165.png"/><Relationship Id="rId39" Type="http://schemas.openxmlformats.org/officeDocument/2006/relationships/image" Target="../media/image166.png"/><Relationship Id="rId40" Type="http://schemas.openxmlformats.org/officeDocument/2006/relationships/image" Target="../media/image167.png"/><Relationship Id="rId41" Type="http://schemas.openxmlformats.org/officeDocument/2006/relationships/image" Target="../media/image168.png"/><Relationship Id="rId42" Type="http://schemas.openxmlformats.org/officeDocument/2006/relationships/image" Target="../media/image169.png"/><Relationship Id="rId43" Type="http://schemas.openxmlformats.org/officeDocument/2006/relationships/image" Target="../media/image170.jpg"/><Relationship Id="rId44" Type="http://schemas.openxmlformats.org/officeDocument/2006/relationships/image" Target="../media/image171.png"/><Relationship Id="rId45" Type="http://schemas.openxmlformats.org/officeDocument/2006/relationships/image" Target="../media/image172.png"/></Relationships>
</file>

<file path=ppt/slides/_rels/slide31.xml.rels><?xml version="1.0" encoding="UTF-8" standalone="yes"?>
<Relationships xmlns="http://schemas.openxmlformats.org/package/2006/relationships"><Relationship Id="rId3" Type="http://schemas.openxmlformats.org/officeDocument/2006/relationships/image" Target="../media/image179.jpg"/><Relationship Id="rId4" Type="http://schemas.openxmlformats.org/officeDocument/2006/relationships/image" Target="../media/image13.png"/><Relationship Id="rId5" Type="http://schemas.openxmlformats.org/officeDocument/2006/relationships/image" Target="../media/image180.png"/><Relationship Id="rId6" Type="http://schemas.openxmlformats.org/officeDocument/2006/relationships/image" Target="../media/image181.png"/><Relationship Id="rId1" Type="http://schemas.openxmlformats.org/officeDocument/2006/relationships/slideLayout" Target="../slideLayouts/slideLayout3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79.jpg"/><Relationship Id="rId4" Type="http://schemas.openxmlformats.org/officeDocument/2006/relationships/image" Target="../media/image182.png"/><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1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1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185.png"/></Relationships>
</file>

<file path=ppt/slides/_rels/slide37.xml.rels><?xml version="1.0" encoding="UTF-8" standalone="yes"?>
<Relationships xmlns="http://schemas.openxmlformats.org/package/2006/relationships"><Relationship Id="rId3" Type="http://schemas.openxmlformats.org/officeDocument/2006/relationships/image" Target="../media/image113.jpg"/><Relationship Id="rId4" Type="http://schemas.openxmlformats.org/officeDocument/2006/relationships/image" Target="../media/image114.png"/><Relationship Id="rId5" Type="http://schemas.openxmlformats.org/officeDocument/2006/relationships/image" Target="../media/image115.png"/><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86.jpg"/><Relationship Id="rId4" Type="http://schemas.openxmlformats.org/officeDocument/2006/relationships/image" Target="../media/image13.png"/><Relationship Id="rId5" Type="http://schemas.openxmlformats.org/officeDocument/2006/relationships/image" Target="../media/image187.png"/><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88.jpg"/><Relationship Id="rId4" Type="http://schemas.openxmlformats.org/officeDocument/2006/relationships/image" Target="../media/image13.png"/><Relationship Id="rId5" Type="http://schemas.openxmlformats.org/officeDocument/2006/relationships/image" Target="../media/image189.png"/><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90.jpg"/><Relationship Id="rId4" Type="http://schemas.openxmlformats.org/officeDocument/2006/relationships/image" Target="../media/image13.png"/><Relationship Id="rId5" Type="http://schemas.openxmlformats.org/officeDocument/2006/relationships/image" Target="../media/image191.png"/><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1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93.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13.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2.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gif"/><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0.png"/><Relationship Id="rId4" Type="http://schemas.openxmlformats.org/officeDocument/2006/relationships/image" Target="../media/image51.jp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8.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gif"/><Relationship Id="rId14" Type="http://schemas.openxmlformats.org/officeDocument/2006/relationships/image" Target="../media/image61.png"/><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0.png"/><Relationship Id="rId4" Type="http://schemas.openxmlformats.org/officeDocument/2006/relationships/image" Target="../media/image51.jp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9.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66.png"/><Relationship Id="rId14" Type="http://schemas.openxmlformats.org/officeDocument/2006/relationships/image" Target="../media/image57.png"/><Relationship Id="rId15" Type="http://schemas.openxmlformats.org/officeDocument/2006/relationships/image" Target="../media/image58.png"/><Relationship Id="rId16" Type="http://schemas.openxmlformats.org/officeDocument/2006/relationships/image" Target="../media/image59.png"/><Relationship Id="rId17" Type="http://schemas.openxmlformats.org/officeDocument/2006/relationships/image" Target="../media/image60.gif"/><Relationship Id="rId18" Type="http://schemas.openxmlformats.org/officeDocument/2006/relationships/image" Target="../media/image61.png"/><Relationship Id="rId19"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0.png"/><Relationship Id="rId4" Type="http://schemas.openxmlformats.org/officeDocument/2006/relationships/image" Target="../media/image51.jp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63.png"/><Relationship Id="rId10"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p:cNvPicPr preferRelativeResize="0"/>
          <p:nvPr/>
        </p:nvPicPr>
        <p:blipFill rotWithShape="1">
          <a:blip r:embed="rId3">
            <a:alphaModFix amt="14000"/>
          </a:blip>
          <a:srcRect t="7796" b="7796"/>
          <a:stretch/>
        </p:blipFill>
        <p:spPr>
          <a:xfrm>
            <a:off x="0" y="-11545"/>
            <a:ext cx="9070848" cy="5118640"/>
          </a:xfrm>
          <a:prstGeom prst="rect">
            <a:avLst/>
          </a:prstGeom>
          <a:noFill/>
          <a:ln>
            <a:noFill/>
          </a:ln>
        </p:spPr>
      </p:pic>
      <p:pic>
        <p:nvPicPr>
          <p:cNvPr id="192" name="Shape 192"/>
          <p:cNvPicPr preferRelativeResize="0"/>
          <p:nvPr/>
        </p:nvPicPr>
        <p:blipFill rotWithShape="1">
          <a:blip r:embed="rId4">
            <a:alphaModFix/>
          </a:blip>
          <a:srcRect/>
          <a:stretch/>
        </p:blipFill>
        <p:spPr>
          <a:xfrm>
            <a:off x="7468984" y="4501822"/>
            <a:ext cx="1427968" cy="335282"/>
          </a:xfrm>
          <a:prstGeom prst="rect">
            <a:avLst/>
          </a:prstGeom>
          <a:noFill/>
          <a:ln>
            <a:noFill/>
          </a:ln>
        </p:spPr>
      </p:pic>
      <p:sp>
        <p:nvSpPr>
          <p:cNvPr id="193" name="Shape 193"/>
          <p:cNvSpPr txBox="1"/>
          <p:nvPr/>
        </p:nvSpPr>
        <p:spPr>
          <a:xfrm>
            <a:off x="682795" y="1888189"/>
            <a:ext cx="8520600" cy="963612"/>
          </a:xfrm>
          <a:prstGeom prst="rect">
            <a:avLst/>
          </a:prstGeom>
          <a:noFill/>
          <a:ln>
            <a:noFill/>
          </a:ln>
        </p:spPr>
        <p:txBody>
          <a:bodyPr wrap="square" lIns="91425" tIns="91425" rIns="91425" bIns="91425" anchor="b" anchorCtr="0">
            <a:noAutofit/>
          </a:bodyPr>
          <a:lstStyle/>
          <a:p>
            <a:pPr marL="0" marR="0" lvl="0" indent="-279400" algn="l" rtl="0">
              <a:spcBef>
                <a:spcPts val="0"/>
              </a:spcBef>
              <a:buClr>
                <a:srgbClr val="4ABDAA"/>
              </a:buClr>
              <a:buSzPct val="100000"/>
              <a:buFont typeface="Arial"/>
              <a:buNone/>
            </a:pPr>
            <a:r>
              <a:rPr lang="en-US" sz="4400" b="1">
                <a:solidFill>
                  <a:srgbClr val="4ABDAA"/>
                </a:solidFill>
              </a:rPr>
              <a:t>The </a:t>
            </a:r>
            <a:r>
              <a:rPr lang="en-US" sz="4400" b="1">
                <a:solidFill>
                  <a:srgbClr val="4ABDAA"/>
                </a:solidFill>
                <a:latin typeface="Arial"/>
                <a:ea typeface="Arial"/>
                <a:cs typeface="Arial"/>
                <a:sym typeface="Arial"/>
              </a:rPr>
              <a:t>Cloud Native </a:t>
            </a:r>
            <a:r>
              <a:rPr lang="en-US" sz="4400" b="1">
                <a:solidFill>
                  <a:srgbClr val="4ABDAA"/>
                </a:solidFill>
              </a:rPr>
              <a:t>Platform</a:t>
            </a:r>
          </a:p>
        </p:txBody>
      </p:sp>
      <p:sp>
        <p:nvSpPr>
          <p:cNvPr id="194" name="Shape 194"/>
          <p:cNvSpPr txBox="1"/>
          <p:nvPr/>
        </p:nvSpPr>
        <p:spPr>
          <a:xfrm>
            <a:off x="691150" y="2823885"/>
            <a:ext cx="8520600" cy="792600"/>
          </a:xfrm>
          <a:prstGeom prst="rect">
            <a:avLst/>
          </a:prstGeom>
          <a:noFill/>
          <a:ln>
            <a:noFill/>
          </a:ln>
        </p:spPr>
        <p:txBody>
          <a:bodyPr wrap="square" lIns="91425" tIns="91425" rIns="91425" bIns="91425" anchor="t" anchorCtr="0">
            <a:noAutofit/>
          </a:bodyPr>
          <a:lstStyle/>
          <a:p>
            <a:pPr marL="342900" marR="0" lvl="0" indent="-457200" algn="l" rtl="0">
              <a:spcBef>
                <a:spcPts val="0"/>
              </a:spcBef>
              <a:buClr>
                <a:schemeClr val="lt1"/>
              </a:buClr>
              <a:buSzPct val="100000"/>
              <a:buFont typeface="Arial"/>
              <a:buNone/>
            </a:pPr>
            <a:r>
              <a:rPr lang="en-US" sz="1800" smtClean="0">
                <a:solidFill>
                  <a:schemeClr val="lt1"/>
                </a:solidFill>
              </a:rPr>
              <a:t>&lt;team&gt;</a:t>
            </a:r>
            <a:endParaRPr lang="en-US" sz="1800" dirty="0">
              <a:solidFill>
                <a:schemeClr val="lt1"/>
              </a:solidFill>
            </a:endParaRPr>
          </a:p>
        </p:txBody>
      </p:sp>
      <p:pic>
        <p:nvPicPr>
          <p:cNvPr id="195" name="Shape 195" descr="PivotalCloudFoundry-Logo-Horizontal-OnDark.png"/>
          <p:cNvPicPr preferRelativeResize="0"/>
          <p:nvPr/>
        </p:nvPicPr>
        <p:blipFill rotWithShape="1">
          <a:blip r:embed="rId5">
            <a:alphaModFix/>
          </a:blip>
          <a:srcRect/>
          <a:stretch/>
        </p:blipFill>
        <p:spPr>
          <a:xfrm>
            <a:off x="751993" y="829815"/>
            <a:ext cx="2891191" cy="619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Shape 528"/>
          <p:cNvSpPr/>
          <p:nvPr/>
        </p:nvSpPr>
        <p:spPr>
          <a:xfrm>
            <a:off x="1927048" y="1940875"/>
            <a:ext cx="1268379" cy="631392"/>
          </a:xfrm>
          <a:prstGeom prst="rightArrow">
            <a:avLst>
              <a:gd name="adj1" fmla="val 60007"/>
              <a:gd name="adj2" fmla="val 47999"/>
            </a:avLst>
          </a:prstGeom>
          <a:solidFill>
            <a:schemeClr val="lt2"/>
          </a:solidFill>
          <a:ln>
            <a:noFill/>
          </a:ln>
        </p:spPr>
        <p:txBody>
          <a:bodyPr wrap="square" lIns="91425" tIns="45700" rIns="91425" bIns="45700" anchor="ctr" anchorCtr="0">
            <a:noAutofit/>
          </a:bodyPr>
          <a:lstStyle/>
          <a:p>
            <a:pPr marL="0" marR="0" lvl="0" indent="0" algn="ctr" rtl="0">
              <a:spcBef>
                <a:spcPts val="0"/>
              </a:spcBef>
              <a:buSzPct val="25000"/>
              <a:buNone/>
            </a:pPr>
            <a:r>
              <a:rPr lang="en-US" sz="1400">
                <a:solidFill>
                  <a:srgbClr val="474747"/>
                </a:solidFill>
                <a:latin typeface="Arial"/>
                <a:ea typeface="Arial"/>
                <a:cs typeface="Arial"/>
                <a:sym typeface="Arial"/>
              </a:rPr>
              <a:t>Push App</a:t>
            </a:r>
          </a:p>
        </p:txBody>
      </p:sp>
      <p:sp>
        <p:nvSpPr>
          <p:cNvPr id="529" name="Shape 529"/>
          <p:cNvSpPr/>
          <p:nvPr/>
        </p:nvSpPr>
        <p:spPr>
          <a:xfrm>
            <a:off x="3328109" y="1638139"/>
            <a:ext cx="4763915" cy="2367153"/>
          </a:xfrm>
          <a:prstGeom prst="roundRect">
            <a:avLst>
              <a:gd name="adj" fmla="val 7515"/>
            </a:avLst>
          </a:prstGeom>
          <a:noFill/>
          <a:ln w="127000" cap="flat" cmpd="sng">
            <a:solidFill>
              <a:srgbClr val="C5DED7"/>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30" name="Shape 530"/>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l" rtl="0">
              <a:spcBef>
                <a:spcPts val="0"/>
              </a:spcBef>
              <a:buClr>
                <a:srgbClr val="008774"/>
              </a:buClr>
              <a:buSzPct val="100000"/>
              <a:buFont typeface="Arial"/>
              <a:buNone/>
            </a:pPr>
            <a:r>
              <a:rPr lang="en-US" sz="2800" b="1" i="0" u="none" strike="noStrike" cap="none">
                <a:solidFill>
                  <a:srgbClr val="008774"/>
                </a:solidFill>
                <a:latin typeface="Arial"/>
                <a:ea typeface="Arial"/>
                <a:cs typeface="Arial"/>
                <a:sym typeface="Arial"/>
              </a:rPr>
              <a:t>Developer Self Service Provisioning</a:t>
            </a:r>
          </a:p>
        </p:txBody>
      </p:sp>
      <p:sp>
        <p:nvSpPr>
          <p:cNvPr id="531" name="Shape 531"/>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10</a:t>
            </a:fld>
            <a:endParaRPr lang="en-US" sz="900">
              <a:solidFill>
                <a:srgbClr val="A5A5A5"/>
              </a:solidFill>
              <a:latin typeface="Arial"/>
              <a:ea typeface="Arial"/>
              <a:cs typeface="Arial"/>
              <a:sym typeface="Arial"/>
            </a:endParaRPr>
          </a:p>
        </p:txBody>
      </p:sp>
      <p:sp>
        <p:nvSpPr>
          <p:cNvPr id="532" name="Shape 532"/>
          <p:cNvSpPr txBox="1">
            <a:spLocks noGrp="1"/>
          </p:cNvSpPr>
          <p:nvPr>
            <p:ph type="body" idx="1"/>
          </p:nvPr>
        </p:nvSpPr>
        <p:spPr>
          <a:xfrm>
            <a:off x="114312" y="624363"/>
            <a:ext cx="8796338" cy="288565"/>
          </a:xfrm>
          <a:prstGeom prst="rect">
            <a:avLst/>
          </a:prstGeom>
          <a:noFill/>
          <a:ln>
            <a:noFill/>
          </a:ln>
        </p:spPr>
        <p:txBody>
          <a:bodyPr wrap="square" lIns="91425" tIns="45700" rIns="91425" bIns="45700" anchor="t" anchorCtr="0">
            <a:noAutofit/>
          </a:bodyPr>
          <a:lstStyle/>
          <a:p>
            <a:pPr marL="0" marR="0" lvl="0" indent="-114300" algn="l" rtl="0">
              <a:spcBef>
                <a:spcPts val="0"/>
              </a:spcBef>
              <a:buClr>
                <a:srgbClr val="595959"/>
              </a:buClr>
              <a:buSzPct val="100000"/>
              <a:buFont typeface="Arial"/>
              <a:buNone/>
            </a:pPr>
            <a:r>
              <a:rPr lang="en-US" sz="1800" b="0" i="0" u="none" strike="noStrike" cap="none">
                <a:solidFill>
                  <a:srgbClr val="595959"/>
                </a:solidFill>
                <a:latin typeface="Arial"/>
                <a:ea typeface="Arial"/>
                <a:cs typeface="Arial"/>
                <a:sym typeface="Arial"/>
              </a:rPr>
              <a:t>Flexibility with control</a:t>
            </a:r>
          </a:p>
        </p:txBody>
      </p:sp>
      <p:pic>
        <p:nvPicPr>
          <p:cNvPr id="533" name="Shape 533" descr="PivotalCloudFoundry-CloudRings-OnLight.png"/>
          <p:cNvPicPr preferRelativeResize="0"/>
          <p:nvPr/>
        </p:nvPicPr>
        <p:blipFill rotWithShape="1">
          <a:blip r:embed="rId3">
            <a:alphaModFix/>
          </a:blip>
          <a:srcRect/>
          <a:stretch/>
        </p:blipFill>
        <p:spPr>
          <a:xfrm>
            <a:off x="5251754" y="902991"/>
            <a:ext cx="891114" cy="597955"/>
          </a:xfrm>
          <a:prstGeom prst="rect">
            <a:avLst/>
          </a:prstGeom>
          <a:noFill/>
          <a:ln>
            <a:noFill/>
          </a:ln>
        </p:spPr>
      </p:pic>
      <p:pic>
        <p:nvPicPr>
          <p:cNvPr id="534" name="Shape 534"/>
          <p:cNvPicPr preferRelativeResize="0"/>
          <p:nvPr/>
        </p:nvPicPr>
        <p:blipFill rotWithShape="1">
          <a:blip r:embed="rId4">
            <a:alphaModFix/>
          </a:blip>
          <a:srcRect/>
          <a:stretch/>
        </p:blipFill>
        <p:spPr>
          <a:xfrm>
            <a:off x="3795621" y="2057517"/>
            <a:ext cx="920873" cy="248257"/>
          </a:xfrm>
          <a:prstGeom prst="rect">
            <a:avLst/>
          </a:prstGeom>
          <a:noFill/>
          <a:ln>
            <a:noFill/>
          </a:ln>
        </p:spPr>
      </p:pic>
      <p:pic>
        <p:nvPicPr>
          <p:cNvPr id="535" name="Shape 535"/>
          <p:cNvPicPr preferRelativeResize="0"/>
          <p:nvPr/>
        </p:nvPicPr>
        <p:blipFill rotWithShape="1">
          <a:blip r:embed="rId5">
            <a:alphaModFix/>
          </a:blip>
          <a:srcRect l="5286"/>
          <a:stretch/>
        </p:blipFill>
        <p:spPr>
          <a:xfrm>
            <a:off x="5444694" y="1791547"/>
            <a:ext cx="579080" cy="607102"/>
          </a:xfrm>
          <a:prstGeom prst="rect">
            <a:avLst/>
          </a:prstGeom>
          <a:noFill/>
          <a:ln>
            <a:noFill/>
          </a:ln>
        </p:spPr>
      </p:pic>
      <p:pic>
        <p:nvPicPr>
          <p:cNvPr id="536" name="Shape 536"/>
          <p:cNvPicPr preferRelativeResize="0"/>
          <p:nvPr/>
        </p:nvPicPr>
        <p:blipFill rotWithShape="1">
          <a:blip r:embed="rId6">
            <a:alphaModFix/>
          </a:blip>
          <a:srcRect/>
          <a:stretch/>
        </p:blipFill>
        <p:spPr>
          <a:xfrm>
            <a:off x="5363906" y="2530396"/>
            <a:ext cx="693257" cy="616644"/>
          </a:xfrm>
          <a:prstGeom prst="rect">
            <a:avLst/>
          </a:prstGeom>
          <a:noFill/>
          <a:ln>
            <a:noFill/>
          </a:ln>
        </p:spPr>
      </p:pic>
      <p:pic>
        <p:nvPicPr>
          <p:cNvPr id="537" name="Shape 537"/>
          <p:cNvPicPr preferRelativeResize="0"/>
          <p:nvPr/>
        </p:nvPicPr>
        <p:blipFill rotWithShape="1">
          <a:blip r:embed="rId7">
            <a:alphaModFix/>
          </a:blip>
          <a:srcRect/>
          <a:stretch/>
        </p:blipFill>
        <p:spPr>
          <a:xfrm>
            <a:off x="3896709" y="2765436"/>
            <a:ext cx="818942" cy="220839"/>
          </a:xfrm>
          <a:prstGeom prst="rect">
            <a:avLst/>
          </a:prstGeom>
          <a:noFill/>
          <a:ln>
            <a:noFill/>
          </a:ln>
        </p:spPr>
      </p:pic>
      <p:pic>
        <p:nvPicPr>
          <p:cNvPr id="538" name="Shape 538"/>
          <p:cNvPicPr preferRelativeResize="0"/>
          <p:nvPr/>
        </p:nvPicPr>
        <p:blipFill rotWithShape="1">
          <a:blip r:embed="rId8">
            <a:alphaModFix/>
          </a:blip>
          <a:srcRect/>
          <a:stretch/>
        </p:blipFill>
        <p:spPr>
          <a:xfrm>
            <a:off x="6834745" y="2690823"/>
            <a:ext cx="652714" cy="348865"/>
          </a:xfrm>
          <a:prstGeom prst="rect">
            <a:avLst/>
          </a:prstGeom>
          <a:noFill/>
          <a:ln>
            <a:noFill/>
          </a:ln>
        </p:spPr>
      </p:pic>
      <p:pic>
        <p:nvPicPr>
          <p:cNvPr id="539" name="Shape 539"/>
          <p:cNvPicPr preferRelativeResize="0"/>
          <p:nvPr/>
        </p:nvPicPr>
        <p:blipFill rotWithShape="1">
          <a:blip r:embed="rId9">
            <a:alphaModFix/>
          </a:blip>
          <a:srcRect/>
          <a:stretch/>
        </p:blipFill>
        <p:spPr>
          <a:xfrm>
            <a:off x="6913268" y="1920447"/>
            <a:ext cx="495972" cy="475057"/>
          </a:xfrm>
          <a:prstGeom prst="rect">
            <a:avLst/>
          </a:prstGeom>
          <a:noFill/>
          <a:ln>
            <a:noFill/>
          </a:ln>
        </p:spPr>
      </p:pic>
      <p:pic>
        <p:nvPicPr>
          <p:cNvPr id="540" name="Shape 540"/>
          <p:cNvPicPr preferRelativeResize="0"/>
          <p:nvPr/>
        </p:nvPicPr>
        <p:blipFill rotWithShape="1">
          <a:blip r:embed="rId10">
            <a:alphaModFix/>
          </a:blip>
          <a:srcRect/>
          <a:stretch/>
        </p:blipFill>
        <p:spPr>
          <a:xfrm>
            <a:off x="4109556" y="3418257"/>
            <a:ext cx="319959" cy="319959"/>
          </a:xfrm>
          <a:prstGeom prst="rect">
            <a:avLst/>
          </a:prstGeom>
          <a:noFill/>
          <a:ln>
            <a:noFill/>
          </a:ln>
        </p:spPr>
      </p:pic>
      <p:pic>
        <p:nvPicPr>
          <p:cNvPr id="541" name="Shape 541"/>
          <p:cNvPicPr preferRelativeResize="0"/>
          <p:nvPr/>
        </p:nvPicPr>
        <p:blipFill rotWithShape="1">
          <a:blip r:embed="rId11">
            <a:alphaModFix/>
          </a:blip>
          <a:srcRect/>
          <a:stretch/>
        </p:blipFill>
        <p:spPr>
          <a:xfrm>
            <a:off x="5483830" y="3339068"/>
            <a:ext cx="463363" cy="463363"/>
          </a:xfrm>
          <a:prstGeom prst="rect">
            <a:avLst/>
          </a:prstGeom>
          <a:noFill/>
          <a:ln>
            <a:noFill/>
          </a:ln>
        </p:spPr>
      </p:pic>
      <p:pic>
        <p:nvPicPr>
          <p:cNvPr id="542" name="Shape 542"/>
          <p:cNvPicPr preferRelativeResize="0"/>
          <p:nvPr/>
        </p:nvPicPr>
        <p:blipFill rotWithShape="1">
          <a:blip r:embed="rId12">
            <a:alphaModFix/>
          </a:blip>
          <a:srcRect/>
          <a:stretch/>
        </p:blipFill>
        <p:spPr>
          <a:xfrm>
            <a:off x="700198" y="1638138"/>
            <a:ext cx="1088540" cy="256510"/>
          </a:xfrm>
          <a:prstGeom prst="rect">
            <a:avLst/>
          </a:prstGeom>
          <a:noFill/>
          <a:ln>
            <a:noFill/>
          </a:ln>
        </p:spPr>
      </p:pic>
      <p:pic>
        <p:nvPicPr>
          <p:cNvPr id="543" name="Shape 543"/>
          <p:cNvPicPr preferRelativeResize="0"/>
          <p:nvPr/>
        </p:nvPicPr>
        <p:blipFill rotWithShape="1">
          <a:blip r:embed="rId13">
            <a:alphaModFix/>
          </a:blip>
          <a:srcRect/>
          <a:stretch/>
        </p:blipFill>
        <p:spPr>
          <a:xfrm>
            <a:off x="923395" y="3143433"/>
            <a:ext cx="655367" cy="655367"/>
          </a:xfrm>
          <a:prstGeom prst="rect">
            <a:avLst/>
          </a:prstGeom>
          <a:noFill/>
          <a:ln>
            <a:noFill/>
          </a:ln>
        </p:spPr>
      </p:pic>
      <p:sp>
        <p:nvSpPr>
          <p:cNvPr id="544" name="Shape 544"/>
          <p:cNvSpPr/>
          <p:nvPr/>
        </p:nvSpPr>
        <p:spPr>
          <a:xfrm>
            <a:off x="797968" y="1989745"/>
            <a:ext cx="901626" cy="582522"/>
          </a:xfrm>
          <a:prstGeom prst="roundRect">
            <a:avLst>
              <a:gd name="adj" fmla="val 16667"/>
            </a:avLst>
          </a:prstGeom>
          <a:solidFill>
            <a:schemeClr val="dk1"/>
          </a:solidFill>
          <a:ln w="25400" cap="flat" cmpd="sng">
            <a:solidFill>
              <a:schemeClr val="dk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800">
                <a:solidFill>
                  <a:schemeClr val="lt1"/>
                </a:solidFill>
                <a:latin typeface="Arial"/>
                <a:ea typeface="Arial"/>
                <a:cs typeface="Arial"/>
                <a:sym typeface="Arial"/>
              </a:rPr>
              <a:t>&gt;cf</a:t>
            </a:r>
          </a:p>
        </p:txBody>
      </p:sp>
      <p:sp>
        <p:nvSpPr>
          <p:cNvPr id="545" name="Shape 545"/>
          <p:cNvSpPr/>
          <p:nvPr/>
        </p:nvSpPr>
        <p:spPr>
          <a:xfrm flipH="1">
            <a:off x="1851228" y="3143433"/>
            <a:ext cx="1268379" cy="631392"/>
          </a:xfrm>
          <a:prstGeom prst="rightArrow">
            <a:avLst>
              <a:gd name="adj1" fmla="val 60007"/>
              <a:gd name="adj2" fmla="val 47999"/>
            </a:avLst>
          </a:prstGeom>
          <a:solidFill>
            <a:schemeClr val="lt2"/>
          </a:solidFill>
          <a:ln>
            <a:noFill/>
          </a:ln>
        </p:spPr>
        <p:txBody>
          <a:bodyPr wrap="square" lIns="91425" tIns="45700" rIns="91425" bIns="45700" anchor="ctr" anchorCtr="0">
            <a:noAutofit/>
          </a:bodyPr>
          <a:lstStyle/>
          <a:p>
            <a:pPr marL="0" marR="0" lvl="0" indent="0" algn="ctr" rtl="0">
              <a:spcBef>
                <a:spcPts val="0"/>
              </a:spcBef>
              <a:buSzPct val="25000"/>
              <a:buNone/>
            </a:pPr>
            <a:r>
              <a:rPr lang="en-US" sz="1400">
                <a:solidFill>
                  <a:srgbClr val="474747"/>
                </a:solidFill>
                <a:latin typeface="Arial"/>
                <a:ea typeface="Arial"/>
                <a:cs typeface="Arial"/>
                <a:sym typeface="Arial"/>
              </a:rPr>
              <a:t>http://</a:t>
            </a:r>
          </a:p>
        </p:txBody>
      </p:sp>
      <p:sp>
        <p:nvSpPr>
          <p:cNvPr id="546" name="Shape 546"/>
          <p:cNvSpPr txBox="1"/>
          <p:nvPr/>
        </p:nvSpPr>
        <p:spPr>
          <a:xfrm>
            <a:off x="307641" y="4256907"/>
            <a:ext cx="8603010"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b="1">
                <a:solidFill>
                  <a:srgbClr val="00AE9E"/>
                </a:solidFill>
                <a:latin typeface="Arial"/>
                <a:ea typeface="Arial"/>
                <a:cs typeface="Arial"/>
                <a:sym typeface="Arial"/>
              </a:rPr>
              <a:t>Push your app and it just works…no “snowflakes”, no waiting.</a:t>
            </a:r>
          </a:p>
        </p:txBody>
      </p:sp>
      <p:sp>
        <p:nvSpPr>
          <p:cNvPr id="547" name="Shape 547"/>
          <p:cNvSpPr txBox="1"/>
          <p:nvPr/>
        </p:nvSpPr>
        <p:spPr>
          <a:xfrm>
            <a:off x="6846633" y="3507470"/>
            <a:ext cx="773244"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a:solidFill>
                  <a:srgbClr val="909090"/>
                </a:solidFill>
                <a:latin typeface="Arial"/>
                <a:ea typeface="Arial"/>
                <a:cs typeface="Arial"/>
                <a:sym typeface="Arial"/>
              </a:rPr>
              <a:t>more…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p:nvPr/>
        </p:nvSpPr>
        <p:spPr>
          <a:xfrm>
            <a:off x="143501" y="861656"/>
            <a:ext cx="3876813" cy="460375"/>
          </a:xfrm>
          <a:prstGeom prst="rect">
            <a:avLst/>
          </a:prstGeom>
          <a:noFill/>
          <a:ln>
            <a:noFill/>
          </a:ln>
        </p:spPr>
        <p:txBody>
          <a:bodyPr wrap="square" lIns="0" tIns="0" rIns="0" bIns="0" anchor="t" anchorCtr="0">
            <a:noAutofit/>
          </a:bodyPr>
          <a:lstStyle/>
          <a:p>
            <a:pPr marL="0" marR="0" lvl="0" indent="-203200" algn="l" rtl="0">
              <a:lnSpc>
                <a:spcPct val="90000"/>
              </a:lnSpc>
              <a:spcBef>
                <a:spcPts val="0"/>
              </a:spcBef>
              <a:buClr>
                <a:schemeClr val="dk2"/>
              </a:buClr>
              <a:buFont typeface="Arial"/>
              <a:buNone/>
            </a:pPr>
            <a:endParaRPr sz="3200">
              <a:solidFill>
                <a:schemeClr val="dk2"/>
              </a:solidFill>
              <a:latin typeface="Arial"/>
              <a:ea typeface="Arial"/>
              <a:cs typeface="Arial"/>
              <a:sym typeface="Arial"/>
            </a:endParaRPr>
          </a:p>
        </p:txBody>
      </p:sp>
      <p:sp>
        <p:nvSpPr>
          <p:cNvPr id="553" name="Shape 553"/>
          <p:cNvSpPr txBox="1">
            <a:spLocks noGrp="1"/>
          </p:cNvSpPr>
          <p:nvPr>
            <p:ph type="title"/>
          </p:nvPr>
        </p:nvSpPr>
        <p:spPr>
          <a:xfrm>
            <a:off x="864344" y="274307"/>
            <a:ext cx="7307635" cy="997530"/>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127B70"/>
              </a:buClr>
              <a:buSzPct val="100000"/>
              <a:buFont typeface="Arial"/>
              <a:buNone/>
            </a:pPr>
            <a:r>
              <a:rPr lang="en-US" sz="2800" b="1" i="0" u="none" strike="noStrike" cap="none">
                <a:solidFill>
                  <a:srgbClr val="127B70"/>
                </a:solidFill>
                <a:latin typeface="Arial"/>
                <a:ea typeface="Arial"/>
                <a:cs typeface="Arial"/>
                <a:sym typeface="Arial"/>
              </a:rPr>
              <a:t>Complete Microservices Framework</a:t>
            </a:r>
          </a:p>
        </p:txBody>
      </p:sp>
      <p:sp>
        <p:nvSpPr>
          <p:cNvPr id="554" name="Shape 554"/>
          <p:cNvSpPr txBox="1"/>
          <p:nvPr/>
        </p:nvSpPr>
        <p:spPr>
          <a:xfrm>
            <a:off x="302679" y="2814685"/>
            <a:ext cx="3648362"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a:solidFill>
                  <a:schemeClr val="dk1"/>
                </a:solidFill>
                <a:latin typeface="Arial"/>
                <a:ea typeface="Arial"/>
                <a:cs typeface="Arial"/>
                <a:sym typeface="Arial"/>
              </a:rPr>
              <a:t>Spring Boot</a:t>
            </a:r>
          </a:p>
        </p:txBody>
      </p:sp>
      <p:sp>
        <p:nvSpPr>
          <p:cNvPr id="555" name="Shape 555"/>
          <p:cNvSpPr txBox="1"/>
          <p:nvPr/>
        </p:nvSpPr>
        <p:spPr>
          <a:xfrm>
            <a:off x="5102014" y="2793164"/>
            <a:ext cx="3648362" cy="83099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400" b="1">
                <a:solidFill>
                  <a:schemeClr val="dk1"/>
                </a:solidFill>
                <a:latin typeface="Arial"/>
                <a:ea typeface="Arial"/>
                <a:cs typeface="Arial"/>
                <a:sym typeface="Arial"/>
              </a:rPr>
              <a:t>Spring Cloud</a:t>
            </a:r>
          </a:p>
          <a:p>
            <a:pPr marL="0" marR="0" lvl="0" indent="0" algn="ctr" rtl="0">
              <a:spcBef>
                <a:spcPts val="0"/>
              </a:spcBef>
              <a:buSzPct val="25000"/>
              <a:buNone/>
            </a:pPr>
            <a:r>
              <a:rPr lang="en-US" sz="2400" b="1">
                <a:solidFill>
                  <a:schemeClr val="dk1"/>
                </a:solidFill>
                <a:latin typeface="Arial"/>
                <a:ea typeface="Arial"/>
                <a:cs typeface="Arial"/>
                <a:sym typeface="Arial"/>
              </a:rPr>
              <a:t> Services</a:t>
            </a:r>
          </a:p>
        </p:txBody>
      </p:sp>
      <p:pic>
        <p:nvPicPr>
          <p:cNvPr id="556" name="Shape 556"/>
          <p:cNvPicPr preferRelativeResize="0"/>
          <p:nvPr/>
        </p:nvPicPr>
        <p:blipFill rotWithShape="1">
          <a:blip r:embed="rId3">
            <a:alphaModFix/>
          </a:blip>
          <a:srcRect/>
          <a:stretch/>
        </p:blipFill>
        <p:spPr>
          <a:xfrm>
            <a:off x="6276134" y="1611188"/>
            <a:ext cx="1173428" cy="1173428"/>
          </a:xfrm>
          <a:prstGeom prst="rect">
            <a:avLst/>
          </a:prstGeom>
          <a:noFill/>
          <a:ln>
            <a:noFill/>
          </a:ln>
        </p:spPr>
      </p:pic>
      <p:pic>
        <p:nvPicPr>
          <p:cNvPr id="557" name="Shape 557" descr="CF logo.png"/>
          <p:cNvPicPr preferRelativeResize="0"/>
          <p:nvPr/>
        </p:nvPicPr>
        <p:blipFill rotWithShape="1">
          <a:blip r:embed="rId4">
            <a:alphaModFix/>
          </a:blip>
          <a:srcRect/>
          <a:stretch/>
        </p:blipFill>
        <p:spPr>
          <a:xfrm>
            <a:off x="3216023" y="3437987"/>
            <a:ext cx="2629282" cy="1172336"/>
          </a:xfrm>
          <a:prstGeom prst="rect">
            <a:avLst/>
          </a:prstGeom>
          <a:noFill/>
          <a:ln>
            <a:noFill/>
          </a:ln>
        </p:spPr>
      </p:pic>
      <p:pic>
        <p:nvPicPr>
          <p:cNvPr id="558" name="Shape 558"/>
          <p:cNvPicPr preferRelativeResize="0"/>
          <p:nvPr/>
        </p:nvPicPr>
        <p:blipFill rotWithShape="1">
          <a:blip r:embed="rId5">
            <a:alphaModFix/>
          </a:blip>
          <a:srcRect/>
          <a:stretch/>
        </p:blipFill>
        <p:spPr>
          <a:xfrm>
            <a:off x="1462339" y="1580283"/>
            <a:ext cx="1279797" cy="12797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a:solidFill>
                  <a:srgbClr val="008774"/>
                </a:solidFill>
                <a:latin typeface="Arial"/>
                <a:ea typeface="Arial"/>
                <a:cs typeface="Arial"/>
                <a:sym typeface="Arial"/>
              </a:rPr>
              <a:t>Services prepackaged for simple consumption</a:t>
            </a:r>
          </a:p>
        </p:txBody>
      </p:sp>
      <p:sp>
        <p:nvSpPr>
          <p:cNvPr id="565" name="Shape 565"/>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12</a:t>
            </a:fld>
            <a:endParaRPr lang="en-US" sz="900">
              <a:solidFill>
                <a:srgbClr val="A5A5A5"/>
              </a:solidFill>
              <a:latin typeface="Arial"/>
              <a:ea typeface="Arial"/>
              <a:cs typeface="Arial"/>
              <a:sym typeface="Arial"/>
            </a:endParaRPr>
          </a:p>
        </p:txBody>
      </p:sp>
      <p:sp>
        <p:nvSpPr>
          <p:cNvPr id="566" name="Shape 566"/>
          <p:cNvSpPr txBox="1"/>
          <p:nvPr/>
        </p:nvSpPr>
        <p:spPr>
          <a:xfrm>
            <a:off x="310628" y="1418566"/>
            <a:ext cx="2494661" cy="3016210"/>
          </a:xfrm>
          <a:prstGeom prst="rect">
            <a:avLst/>
          </a:prstGeom>
          <a:noFill/>
          <a:ln>
            <a:noFill/>
          </a:ln>
        </p:spPr>
        <p:txBody>
          <a:bodyPr wrap="square" lIns="91425" tIns="45700" rIns="91425" bIns="45700" anchor="t" anchorCtr="0">
            <a:noAutofit/>
          </a:bodyPr>
          <a:lstStyle/>
          <a:p>
            <a:pPr marL="164592" marR="0" lvl="0" indent="-164592" algn="l" rtl="0">
              <a:spcBef>
                <a:spcPts val="0"/>
              </a:spcBef>
              <a:spcAft>
                <a:spcPts val="0"/>
              </a:spcAft>
              <a:buClr>
                <a:schemeClr val="dk2"/>
              </a:buClr>
              <a:buSzPct val="80000"/>
              <a:buFont typeface="Arial"/>
              <a:buChar char="•"/>
            </a:pPr>
            <a:r>
              <a:rPr lang="en-US" sz="1600">
                <a:solidFill>
                  <a:schemeClr val="dk2"/>
                </a:solidFill>
                <a:latin typeface="Arial"/>
                <a:ea typeface="Arial"/>
                <a:cs typeface="Arial"/>
                <a:sym typeface="Arial"/>
              </a:rPr>
              <a:t>Easy accessibility through Marketplace </a:t>
            </a:r>
          </a:p>
          <a:p>
            <a:pPr marL="164592" marR="0" lvl="0" indent="-164592" algn="l" rtl="0">
              <a:spcBef>
                <a:spcPts val="1200"/>
              </a:spcBef>
              <a:spcAft>
                <a:spcPts val="0"/>
              </a:spcAft>
              <a:buClr>
                <a:schemeClr val="dk2"/>
              </a:buClr>
              <a:buSzPct val="80000"/>
              <a:buFont typeface="Arial"/>
              <a:buChar char="•"/>
            </a:pPr>
            <a:r>
              <a:rPr lang="en-US" sz="1600">
                <a:solidFill>
                  <a:schemeClr val="dk2"/>
                </a:solidFill>
                <a:latin typeface="Arial"/>
                <a:ea typeface="Arial"/>
                <a:cs typeface="Arial"/>
                <a:sym typeface="Arial"/>
              </a:rPr>
              <a:t>Instant Provisioning and full lifecycle managed</a:t>
            </a:r>
          </a:p>
          <a:p>
            <a:pPr marL="164592" marR="0" lvl="0" indent="-164592" algn="l" rtl="0">
              <a:spcBef>
                <a:spcPts val="1200"/>
              </a:spcBef>
              <a:spcAft>
                <a:spcPts val="0"/>
              </a:spcAft>
              <a:buClr>
                <a:schemeClr val="dk2"/>
              </a:buClr>
              <a:buSzPct val="80000"/>
              <a:buFont typeface="Arial"/>
              <a:buChar char="•"/>
            </a:pPr>
            <a:r>
              <a:rPr lang="en-US" sz="1600">
                <a:solidFill>
                  <a:schemeClr val="dk2"/>
                </a:solidFill>
                <a:latin typeface="Arial"/>
                <a:ea typeface="Arial"/>
                <a:cs typeface="Arial"/>
                <a:sym typeface="Arial"/>
              </a:rPr>
              <a:t>Bind to apps through easy to use interface</a:t>
            </a:r>
          </a:p>
          <a:p>
            <a:pPr marL="164592" marR="0" lvl="0" indent="-164592" algn="l" rtl="0">
              <a:spcBef>
                <a:spcPts val="1200"/>
              </a:spcBef>
              <a:spcAft>
                <a:spcPts val="0"/>
              </a:spcAft>
              <a:buClr>
                <a:schemeClr val="dk2"/>
              </a:buClr>
              <a:buSzPct val="80000"/>
              <a:buFont typeface="Arial"/>
              <a:buChar char="•"/>
            </a:pPr>
            <a:r>
              <a:rPr lang="en-US" sz="1600">
                <a:solidFill>
                  <a:schemeClr val="dk2"/>
                </a:solidFill>
                <a:latin typeface="Arial"/>
                <a:ea typeface="Arial"/>
                <a:cs typeface="Arial"/>
                <a:sym typeface="Arial"/>
              </a:rPr>
              <a:t>Common access control and audit trails across services</a:t>
            </a:r>
          </a:p>
        </p:txBody>
      </p:sp>
      <p:grpSp>
        <p:nvGrpSpPr>
          <p:cNvPr id="567" name="Shape 567"/>
          <p:cNvGrpSpPr/>
          <p:nvPr/>
        </p:nvGrpSpPr>
        <p:grpSpPr>
          <a:xfrm>
            <a:off x="3239111" y="1228951"/>
            <a:ext cx="5489300" cy="3333975"/>
            <a:chOff x="3134280" y="914400"/>
            <a:chExt cx="5727508" cy="3589867"/>
          </a:xfrm>
        </p:grpSpPr>
        <p:sp>
          <p:nvSpPr>
            <p:cNvPr id="568" name="Shape 568"/>
            <p:cNvSpPr/>
            <p:nvPr/>
          </p:nvSpPr>
          <p:spPr>
            <a:xfrm>
              <a:off x="3139924" y="914400"/>
              <a:ext cx="5721864" cy="3589867"/>
            </a:xfrm>
            <a:prstGeom prst="roundRect">
              <a:avLst>
                <a:gd name="adj" fmla="val 3120"/>
              </a:avLst>
            </a:prstGeom>
            <a:solidFill>
              <a:srgbClr val="EFEFEF"/>
            </a:solidFill>
            <a:ln w="19050" cap="flat" cmpd="sng">
              <a:solidFill>
                <a:srgbClr val="B3B3B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569" name="Shape 569"/>
            <p:cNvCxnSpPr/>
            <p:nvPr/>
          </p:nvCxnSpPr>
          <p:spPr>
            <a:xfrm>
              <a:off x="3134280" y="1202265"/>
              <a:ext cx="5721864" cy="0"/>
            </a:xfrm>
            <a:prstGeom prst="straightConnector1">
              <a:avLst/>
            </a:prstGeom>
            <a:noFill/>
            <a:ln w="12700" cap="flat" cmpd="sng">
              <a:solidFill>
                <a:srgbClr val="B3B3B3"/>
              </a:solidFill>
              <a:prstDash val="solid"/>
              <a:round/>
              <a:headEnd type="none" w="med" len="med"/>
              <a:tailEnd type="none" w="med" len="med"/>
            </a:ln>
          </p:spPr>
        </p:cxnSp>
        <p:grpSp>
          <p:nvGrpSpPr>
            <p:cNvPr id="570" name="Shape 570"/>
            <p:cNvGrpSpPr/>
            <p:nvPr/>
          </p:nvGrpSpPr>
          <p:grpSpPr>
            <a:xfrm>
              <a:off x="3254649" y="1006184"/>
              <a:ext cx="385790" cy="109938"/>
              <a:chOff x="3407037" y="1006184"/>
              <a:chExt cx="385790" cy="109938"/>
            </a:xfrm>
          </p:grpSpPr>
          <p:sp>
            <p:nvSpPr>
              <p:cNvPr id="571" name="Shape 571"/>
              <p:cNvSpPr/>
              <p:nvPr/>
            </p:nvSpPr>
            <p:spPr>
              <a:xfrm>
                <a:off x="3407037" y="1006184"/>
                <a:ext cx="109938" cy="109938"/>
              </a:xfrm>
              <a:prstGeom prst="ellipse">
                <a:avLst/>
              </a:prstGeom>
              <a:solidFill>
                <a:schemeClr val="lt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72" name="Shape 572"/>
              <p:cNvSpPr/>
              <p:nvPr/>
            </p:nvSpPr>
            <p:spPr>
              <a:xfrm>
                <a:off x="3544963" y="1006184"/>
                <a:ext cx="109938" cy="109938"/>
              </a:xfrm>
              <a:prstGeom prst="ellipse">
                <a:avLst/>
              </a:prstGeom>
              <a:solidFill>
                <a:schemeClr val="lt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73" name="Shape 573"/>
              <p:cNvSpPr/>
              <p:nvPr/>
            </p:nvSpPr>
            <p:spPr>
              <a:xfrm>
                <a:off x="3682889" y="1006184"/>
                <a:ext cx="109938" cy="109938"/>
              </a:xfrm>
              <a:prstGeom prst="ellipse">
                <a:avLst/>
              </a:prstGeom>
              <a:solidFill>
                <a:schemeClr val="lt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sp>
        <p:nvSpPr>
          <p:cNvPr id="574" name="Shape 574"/>
          <p:cNvSpPr/>
          <p:nvPr/>
        </p:nvSpPr>
        <p:spPr>
          <a:xfrm>
            <a:off x="6902409" y="3779889"/>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575" name="Shape 575"/>
          <p:cNvGrpSpPr/>
          <p:nvPr/>
        </p:nvGrpSpPr>
        <p:grpSpPr>
          <a:xfrm>
            <a:off x="3534548" y="3099934"/>
            <a:ext cx="4889277" cy="545904"/>
            <a:chOff x="3534548" y="3099934"/>
            <a:chExt cx="4889277" cy="545904"/>
          </a:xfrm>
        </p:grpSpPr>
        <p:sp>
          <p:nvSpPr>
            <p:cNvPr id="576" name="Shape 576"/>
            <p:cNvSpPr/>
            <p:nvPr/>
          </p:nvSpPr>
          <p:spPr>
            <a:xfrm>
              <a:off x="3534548" y="3099934"/>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77" name="Shape 577"/>
            <p:cNvSpPr/>
            <p:nvPr/>
          </p:nvSpPr>
          <p:spPr>
            <a:xfrm>
              <a:off x="5218478" y="3099934"/>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78" name="Shape 578"/>
            <p:cNvSpPr/>
            <p:nvPr/>
          </p:nvSpPr>
          <p:spPr>
            <a:xfrm>
              <a:off x="6902409" y="3099934"/>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79" name="Shape 579" descr="icon_mysql_cf@2x.png"/>
            <p:cNvPicPr preferRelativeResize="0"/>
            <p:nvPr/>
          </p:nvPicPr>
          <p:blipFill rotWithShape="1">
            <a:blip r:embed="rId3">
              <a:alphaModFix/>
            </a:blip>
            <a:srcRect/>
            <a:stretch/>
          </p:blipFill>
          <p:spPr>
            <a:xfrm>
              <a:off x="3622679" y="3183469"/>
              <a:ext cx="400202" cy="387803"/>
            </a:xfrm>
            <a:prstGeom prst="rect">
              <a:avLst/>
            </a:prstGeom>
            <a:noFill/>
            <a:ln>
              <a:noFill/>
            </a:ln>
          </p:spPr>
        </p:pic>
        <p:sp>
          <p:nvSpPr>
            <p:cNvPr id="580" name="Shape 580"/>
            <p:cNvSpPr txBox="1"/>
            <p:nvPr/>
          </p:nvSpPr>
          <p:spPr>
            <a:xfrm>
              <a:off x="4033365" y="3268289"/>
              <a:ext cx="496096" cy="194889"/>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a:solidFill>
                    <a:srgbClr val="474747"/>
                  </a:solidFill>
                  <a:latin typeface="Arial"/>
                  <a:ea typeface="Arial"/>
                  <a:cs typeface="Arial"/>
                  <a:sym typeface="Arial"/>
                </a:rPr>
                <a:t>MySQL</a:t>
              </a:r>
            </a:p>
          </p:txBody>
        </p:sp>
        <p:pic>
          <p:nvPicPr>
            <p:cNvPr id="581" name="Shape 581" descr="icon_ssc_gemfire_cf@2x.png"/>
            <p:cNvPicPr preferRelativeResize="0"/>
            <p:nvPr/>
          </p:nvPicPr>
          <p:blipFill rotWithShape="1">
            <a:blip r:embed="rId4">
              <a:alphaModFix/>
            </a:blip>
            <a:srcRect/>
            <a:stretch/>
          </p:blipFill>
          <p:spPr>
            <a:xfrm>
              <a:off x="5342086" y="3191424"/>
              <a:ext cx="400202" cy="387804"/>
            </a:xfrm>
            <a:prstGeom prst="rect">
              <a:avLst/>
            </a:prstGeom>
            <a:noFill/>
            <a:ln>
              <a:noFill/>
            </a:ln>
          </p:spPr>
        </p:pic>
        <p:sp>
          <p:nvSpPr>
            <p:cNvPr id="582" name="Shape 582"/>
            <p:cNvSpPr txBox="1"/>
            <p:nvPr/>
          </p:nvSpPr>
          <p:spPr>
            <a:xfrm>
              <a:off x="5789305" y="3195793"/>
              <a:ext cx="980913" cy="369331"/>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a:solidFill>
                    <a:srgbClr val="474747"/>
                  </a:solidFill>
                  <a:latin typeface="Arial"/>
                  <a:ea typeface="Arial"/>
                  <a:cs typeface="Arial"/>
                  <a:sym typeface="Arial"/>
                </a:rPr>
                <a:t>Session state</a:t>
              </a:r>
              <a:br>
                <a:rPr lang="en-US" sz="900">
                  <a:solidFill>
                    <a:srgbClr val="474747"/>
                  </a:solidFill>
                  <a:latin typeface="Arial"/>
                  <a:ea typeface="Arial"/>
                  <a:cs typeface="Arial"/>
                  <a:sym typeface="Arial"/>
                </a:rPr>
              </a:br>
              <a:r>
                <a:rPr lang="en-US" sz="900">
                  <a:solidFill>
                    <a:srgbClr val="474747"/>
                  </a:solidFill>
                  <a:latin typeface="Arial"/>
                  <a:ea typeface="Arial"/>
                  <a:cs typeface="Arial"/>
                  <a:sym typeface="Arial"/>
                </a:rPr>
                <a:t>caching</a:t>
              </a:r>
            </a:p>
          </p:txBody>
        </p:sp>
        <p:pic>
          <p:nvPicPr>
            <p:cNvPr id="583" name="Shape 583" descr="icon_gemfire_cf@2x.png"/>
            <p:cNvPicPr preferRelativeResize="0"/>
            <p:nvPr/>
          </p:nvPicPr>
          <p:blipFill rotWithShape="1">
            <a:blip r:embed="rId5">
              <a:alphaModFix/>
            </a:blip>
            <a:srcRect/>
            <a:stretch/>
          </p:blipFill>
          <p:spPr>
            <a:xfrm>
              <a:off x="7043163" y="3180815"/>
              <a:ext cx="400202" cy="387803"/>
            </a:xfrm>
            <a:prstGeom prst="rect">
              <a:avLst/>
            </a:prstGeom>
            <a:noFill/>
            <a:ln>
              <a:noFill/>
            </a:ln>
          </p:spPr>
        </p:pic>
        <p:sp>
          <p:nvSpPr>
            <p:cNvPr id="584" name="Shape 584"/>
            <p:cNvSpPr txBox="1"/>
            <p:nvPr/>
          </p:nvSpPr>
          <p:spPr>
            <a:xfrm>
              <a:off x="7453849" y="3241030"/>
              <a:ext cx="551990" cy="194889"/>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a:solidFill>
                    <a:srgbClr val="474747"/>
                  </a:solidFill>
                  <a:latin typeface="Arial"/>
                  <a:ea typeface="Arial"/>
                  <a:cs typeface="Arial"/>
                  <a:sym typeface="Arial"/>
                </a:rPr>
                <a:t>GemFire</a:t>
              </a:r>
            </a:p>
          </p:txBody>
        </p:sp>
      </p:grpSp>
      <p:grpSp>
        <p:nvGrpSpPr>
          <p:cNvPr id="585" name="Shape 585"/>
          <p:cNvGrpSpPr/>
          <p:nvPr/>
        </p:nvGrpSpPr>
        <p:grpSpPr>
          <a:xfrm>
            <a:off x="3534548" y="1740021"/>
            <a:ext cx="4889277" cy="545904"/>
            <a:chOff x="3534548" y="1740021"/>
            <a:chExt cx="4889277" cy="545904"/>
          </a:xfrm>
        </p:grpSpPr>
        <p:sp>
          <p:nvSpPr>
            <p:cNvPr id="586" name="Shape 586"/>
            <p:cNvSpPr/>
            <p:nvPr/>
          </p:nvSpPr>
          <p:spPr>
            <a:xfrm>
              <a:off x="3534548" y="1740021"/>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87" name="Shape 587"/>
            <p:cNvSpPr/>
            <p:nvPr/>
          </p:nvSpPr>
          <p:spPr>
            <a:xfrm>
              <a:off x="5218478" y="1740021"/>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88" name="Shape 588"/>
            <p:cNvSpPr/>
            <p:nvPr/>
          </p:nvSpPr>
          <p:spPr>
            <a:xfrm>
              <a:off x="6902409" y="1740021"/>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589" name="Shape 589" descr="icon_single_signon_cf@2x.png"/>
            <p:cNvPicPr preferRelativeResize="0"/>
            <p:nvPr/>
          </p:nvPicPr>
          <p:blipFill rotWithShape="1">
            <a:blip r:embed="rId6">
              <a:alphaModFix/>
            </a:blip>
            <a:srcRect/>
            <a:stretch/>
          </p:blipFill>
          <p:spPr>
            <a:xfrm>
              <a:off x="3622679" y="1834389"/>
              <a:ext cx="400202" cy="387803"/>
            </a:xfrm>
            <a:prstGeom prst="rect">
              <a:avLst/>
            </a:prstGeom>
            <a:noFill/>
            <a:ln>
              <a:noFill/>
            </a:ln>
          </p:spPr>
        </p:pic>
        <p:sp>
          <p:nvSpPr>
            <p:cNvPr id="590" name="Shape 590"/>
            <p:cNvSpPr txBox="1"/>
            <p:nvPr/>
          </p:nvSpPr>
          <p:spPr>
            <a:xfrm>
              <a:off x="4033365" y="1918466"/>
              <a:ext cx="920998" cy="214377"/>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dirty="0">
                  <a:solidFill>
                    <a:srgbClr val="474747"/>
                  </a:solidFill>
                  <a:latin typeface="Arial"/>
                  <a:ea typeface="Arial"/>
                  <a:cs typeface="Arial"/>
                  <a:sym typeface="Arial"/>
                </a:rPr>
                <a:t>Single Sign-On</a:t>
              </a:r>
            </a:p>
          </p:txBody>
        </p:sp>
        <p:sp>
          <p:nvSpPr>
            <p:cNvPr id="591" name="Shape 591"/>
            <p:cNvSpPr txBox="1"/>
            <p:nvPr/>
          </p:nvSpPr>
          <p:spPr>
            <a:xfrm>
              <a:off x="5789305" y="1860632"/>
              <a:ext cx="619210" cy="311823"/>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dirty="0">
                  <a:solidFill>
                    <a:srgbClr val="474747"/>
                  </a:solidFill>
                  <a:latin typeface="Arial"/>
                  <a:ea typeface="Arial"/>
                  <a:cs typeface="Arial"/>
                  <a:sym typeface="Arial"/>
                </a:rPr>
                <a:t>Jenkins</a:t>
              </a:r>
              <a:br>
                <a:rPr lang="en-US" sz="900" dirty="0">
                  <a:solidFill>
                    <a:srgbClr val="474747"/>
                  </a:solidFill>
                  <a:latin typeface="Arial"/>
                  <a:ea typeface="Arial"/>
                  <a:cs typeface="Arial"/>
                  <a:sym typeface="Arial"/>
                </a:rPr>
              </a:br>
              <a:r>
                <a:rPr lang="en-US" sz="900" dirty="0">
                  <a:solidFill>
                    <a:srgbClr val="474747"/>
                  </a:solidFill>
                  <a:latin typeface="Arial"/>
                  <a:ea typeface="Arial"/>
                  <a:cs typeface="Arial"/>
                  <a:sym typeface="Arial"/>
                </a:rPr>
                <a:t>Enterprise</a:t>
              </a:r>
            </a:p>
          </p:txBody>
        </p:sp>
        <p:pic>
          <p:nvPicPr>
            <p:cNvPr id="592" name="Shape 592" descr="icon_cloudbees_cf@2x.png"/>
            <p:cNvPicPr preferRelativeResize="0"/>
            <p:nvPr/>
          </p:nvPicPr>
          <p:blipFill rotWithShape="1">
            <a:blip r:embed="rId7">
              <a:alphaModFix/>
            </a:blip>
            <a:srcRect/>
            <a:stretch/>
          </p:blipFill>
          <p:spPr>
            <a:xfrm>
              <a:off x="5342086" y="1840686"/>
              <a:ext cx="399117" cy="386753"/>
            </a:xfrm>
            <a:prstGeom prst="rect">
              <a:avLst/>
            </a:prstGeom>
            <a:noFill/>
            <a:ln>
              <a:noFill/>
            </a:ln>
          </p:spPr>
        </p:pic>
        <p:sp>
          <p:nvSpPr>
            <p:cNvPr id="593" name="Shape 593"/>
            <p:cNvSpPr txBox="1"/>
            <p:nvPr/>
          </p:nvSpPr>
          <p:spPr>
            <a:xfrm>
              <a:off x="7444006" y="1895404"/>
              <a:ext cx="613563" cy="194889"/>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dirty="0" err="1">
                  <a:solidFill>
                    <a:srgbClr val="474747"/>
                  </a:solidFill>
                  <a:latin typeface="Arial"/>
                  <a:ea typeface="Arial"/>
                  <a:cs typeface="Arial"/>
                  <a:sym typeface="Arial"/>
                </a:rPr>
                <a:t>RabbitMQ</a:t>
              </a:r>
              <a:endParaRPr lang="en-US" sz="900" dirty="0">
                <a:solidFill>
                  <a:srgbClr val="474747"/>
                </a:solidFill>
                <a:latin typeface="Arial"/>
                <a:ea typeface="Arial"/>
                <a:cs typeface="Arial"/>
                <a:sym typeface="Arial"/>
              </a:endParaRPr>
            </a:p>
          </p:txBody>
        </p:sp>
        <p:pic>
          <p:nvPicPr>
            <p:cNvPr id="594" name="Shape 594" descr="icon_rabbitmq_cf@2x.png"/>
            <p:cNvPicPr preferRelativeResize="0"/>
            <p:nvPr/>
          </p:nvPicPr>
          <p:blipFill rotWithShape="1">
            <a:blip r:embed="rId8">
              <a:alphaModFix/>
            </a:blip>
            <a:srcRect/>
            <a:stretch/>
          </p:blipFill>
          <p:spPr>
            <a:xfrm>
              <a:off x="7033320" y="1824198"/>
              <a:ext cx="400202" cy="387803"/>
            </a:xfrm>
            <a:prstGeom prst="rect">
              <a:avLst/>
            </a:prstGeom>
            <a:noFill/>
            <a:ln>
              <a:noFill/>
            </a:ln>
          </p:spPr>
        </p:pic>
      </p:grpSp>
      <p:grpSp>
        <p:nvGrpSpPr>
          <p:cNvPr id="595" name="Shape 595"/>
          <p:cNvGrpSpPr/>
          <p:nvPr/>
        </p:nvGrpSpPr>
        <p:grpSpPr>
          <a:xfrm>
            <a:off x="3534548" y="2419977"/>
            <a:ext cx="4889277" cy="545904"/>
            <a:chOff x="3534548" y="2419977"/>
            <a:chExt cx="4889277" cy="545904"/>
          </a:xfrm>
        </p:grpSpPr>
        <p:sp>
          <p:nvSpPr>
            <p:cNvPr id="596" name="Shape 596"/>
            <p:cNvSpPr/>
            <p:nvPr/>
          </p:nvSpPr>
          <p:spPr>
            <a:xfrm>
              <a:off x="3534548" y="2419977"/>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97" name="Shape 597"/>
            <p:cNvSpPr/>
            <p:nvPr/>
          </p:nvSpPr>
          <p:spPr>
            <a:xfrm>
              <a:off x="5218478" y="2419977"/>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98" name="Shape 598"/>
            <p:cNvSpPr/>
            <p:nvPr/>
          </p:nvSpPr>
          <p:spPr>
            <a:xfrm>
              <a:off x="6902409" y="2419977"/>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599" name="Shape 599"/>
            <p:cNvSpPr txBox="1"/>
            <p:nvPr/>
          </p:nvSpPr>
          <p:spPr>
            <a:xfrm>
              <a:off x="7453849" y="2580921"/>
              <a:ext cx="853267" cy="214378"/>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a:solidFill>
                    <a:srgbClr val="474747"/>
                  </a:solidFill>
                  <a:latin typeface="Arial"/>
                  <a:ea typeface="Arial"/>
                  <a:cs typeface="Arial"/>
                  <a:sym typeface="Arial"/>
                </a:rPr>
                <a:t>Config Server</a:t>
              </a:r>
            </a:p>
          </p:txBody>
        </p:sp>
        <p:pic>
          <p:nvPicPr>
            <p:cNvPr id="600" name="Shape 600"/>
            <p:cNvPicPr preferRelativeResize="0"/>
            <p:nvPr/>
          </p:nvPicPr>
          <p:blipFill rotWithShape="1">
            <a:blip r:embed="rId9">
              <a:alphaModFix/>
            </a:blip>
            <a:srcRect/>
            <a:stretch/>
          </p:blipFill>
          <p:spPr>
            <a:xfrm>
              <a:off x="7039084" y="2502389"/>
              <a:ext cx="399456" cy="387082"/>
            </a:xfrm>
            <a:prstGeom prst="rect">
              <a:avLst/>
            </a:prstGeom>
            <a:noFill/>
            <a:ln>
              <a:noFill/>
            </a:ln>
          </p:spPr>
        </p:pic>
        <p:sp>
          <p:nvSpPr>
            <p:cNvPr id="601" name="Shape 601"/>
            <p:cNvSpPr txBox="1"/>
            <p:nvPr/>
          </p:nvSpPr>
          <p:spPr>
            <a:xfrm>
              <a:off x="5789305" y="2535785"/>
              <a:ext cx="574310" cy="311823"/>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a:solidFill>
                    <a:srgbClr val="474747"/>
                  </a:solidFill>
                  <a:latin typeface="Arial"/>
                  <a:ea typeface="Arial"/>
                  <a:cs typeface="Arial"/>
                  <a:sym typeface="Arial"/>
                </a:rPr>
                <a:t>Service</a:t>
              </a:r>
              <a:br>
                <a:rPr lang="en-US" sz="900">
                  <a:solidFill>
                    <a:srgbClr val="474747"/>
                  </a:solidFill>
                  <a:latin typeface="Arial"/>
                  <a:ea typeface="Arial"/>
                  <a:cs typeface="Arial"/>
                  <a:sym typeface="Arial"/>
                </a:rPr>
              </a:br>
              <a:r>
                <a:rPr lang="en-US" sz="900">
                  <a:solidFill>
                    <a:srgbClr val="474747"/>
                  </a:solidFill>
                  <a:latin typeface="Arial"/>
                  <a:ea typeface="Arial"/>
                  <a:cs typeface="Arial"/>
                  <a:sym typeface="Arial"/>
                </a:rPr>
                <a:t>Directory</a:t>
              </a:r>
            </a:p>
          </p:txBody>
        </p:sp>
        <p:pic>
          <p:nvPicPr>
            <p:cNvPr id="602" name="Shape 602"/>
            <p:cNvPicPr preferRelativeResize="0"/>
            <p:nvPr/>
          </p:nvPicPr>
          <p:blipFill rotWithShape="1">
            <a:blip r:embed="rId10">
              <a:alphaModFix/>
            </a:blip>
            <a:srcRect/>
            <a:stretch/>
          </p:blipFill>
          <p:spPr>
            <a:xfrm>
              <a:off x="5342086" y="2511415"/>
              <a:ext cx="400551" cy="388139"/>
            </a:xfrm>
            <a:prstGeom prst="rect">
              <a:avLst/>
            </a:prstGeom>
            <a:noFill/>
            <a:ln>
              <a:noFill/>
            </a:ln>
          </p:spPr>
        </p:pic>
        <p:sp>
          <p:nvSpPr>
            <p:cNvPr id="603" name="Shape 603"/>
            <p:cNvSpPr txBox="1"/>
            <p:nvPr/>
          </p:nvSpPr>
          <p:spPr>
            <a:xfrm>
              <a:off x="4033365" y="2580921"/>
              <a:ext cx="914426" cy="214378"/>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a:solidFill>
                    <a:srgbClr val="474747"/>
                  </a:solidFill>
                  <a:latin typeface="Arial"/>
                  <a:ea typeface="Arial"/>
                  <a:cs typeface="Arial"/>
                  <a:sym typeface="Arial"/>
                </a:rPr>
                <a:t>Circuit Breaker</a:t>
              </a:r>
            </a:p>
          </p:txBody>
        </p:sp>
        <p:pic>
          <p:nvPicPr>
            <p:cNvPr id="604" name="Shape 604"/>
            <p:cNvPicPr preferRelativeResize="0"/>
            <p:nvPr/>
          </p:nvPicPr>
          <p:blipFill rotWithShape="1">
            <a:blip r:embed="rId11">
              <a:alphaModFix/>
            </a:blip>
            <a:srcRect/>
            <a:stretch/>
          </p:blipFill>
          <p:spPr>
            <a:xfrm>
              <a:off x="3622679" y="2505965"/>
              <a:ext cx="399463" cy="387087"/>
            </a:xfrm>
            <a:prstGeom prst="rect">
              <a:avLst/>
            </a:prstGeom>
            <a:noFill/>
            <a:ln>
              <a:noFill/>
            </a:ln>
          </p:spPr>
        </p:pic>
      </p:grpSp>
      <p:grpSp>
        <p:nvGrpSpPr>
          <p:cNvPr id="605" name="Shape 605"/>
          <p:cNvGrpSpPr/>
          <p:nvPr/>
        </p:nvGrpSpPr>
        <p:grpSpPr>
          <a:xfrm>
            <a:off x="3534548" y="3779889"/>
            <a:ext cx="3205346" cy="545904"/>
            <a:chOff x="3534548" y="3779889"/>
            <a:chExt cx="3205346" cy="545904"/>
          </a:xfrm>
        </p:grpSpPr>
        <p:sp>
          <p:nvSpPr>
            <p:cNvPr id="606" name="Shape 606"/>
            <p:cNvSpPr/>
            <p:nvPr/>
          </p:nvSpPr>
          <p:spPr>
            <a:xfrm>
              <a:off x="3534548" y="3779889"/>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607" name="Shape 607"/>
            <p:cNvSpPr/>
            <p:nvPr/>
          </p:nvSpPr>
          <p:spPr>
            <a:xfrm>
              <a:off x="5218478" y="3779889"/>
              <a:ext cx="1521416" cy="545904"/>
            </a:xfrm>
            <a:prstGeom prst="roundRect">
              <a:avLst>
                <a:gd name="adj" fmla="val 4391"/>
              </a:avLst>
            </a:prstGeom>
            <a:solidFill>
              <a:schemeClr val="lt1"/>
            </a:solidFill>
            <a:ln>
              <a:noFill/>
            </a:ln>
            <a:effectLst>
              <a:outerShdw blurRad="63500" sx="102000" sy="102000" algn="ctr" rotWithShape="0">
                <a:srgbClr val="000000">
                  <a:alpha val="16862"/>
                </a:srgbClr>
              </a:outerShdw>
            </a:effectLst>
          </p:spPr>
          <p:txBody>
            <a:bodyPr wrap="non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pic>
          <p:nvPicPr>
            <p:cNvPr id="608" name="Shape 608" descr="icon_redis_cf@2x.png"/>
            <p:cNvPicPr preferRelativeResize="0"/>
            <p:nvPr/>
          </p:nvPicPr>
          <p:blipFill rotWithShape="1">
            <a:blip r:embed="rId12">
              <a:alphaModFix/>
            </a:blip>
            <a:srcRect/>
            <a:stretch/>
          </p:blipFill>
          <p:spPr>
            <a:xfrm>
              <a:off x="3622679" y="3861228"/>
              <a:ext cx="400202" cy="387803"/>
            </a:xfrm>
            <a:prstGeom prst="rect">
              <a:avLst/>
            </a:prstGeom>
            <a:noFill/>
            <a:ln>
              <a:noFill/>
            </a:ln>
          </p:spPr>
        </p:pic>
        <p:sp>
          <p:nvSpPr>
            <p:cNvPr id="609" name="Shape 609"/>
            <p:cNvSpPr txBox="1"/>
            <p:nvPr/>
          </p:nvSpPr>
          <p:spPr>
            <a:xfrm>
              <a:off x="4033365" y="3927632"/>
              <a:ext cx="417992" cy="194889"/>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a:solidFill>
                    <a:srgbClr val="474747"/>
                  </a:solidFill>
                  <a:latin typeface="Arial"/>
                  <a:ea typeface="Arial"/>
                  <a:cs typeface="Arial"/>
                  <a:sym typeface="Arial"/>
                </a:rPr>
                <a:t>Redis</a:t>
              </a:r>
            </a:p>
          </p:txBody>
        </p:sp>
        <p:sp>
          <p:nvSpPr>
            <p:cNvPr id="610" name="Shape 610"/>
            <p:cNvSpPr txBox="1"/>
            <p:nvPr/>
          </p:nvSpPr>
          <p:spPr>
            <a:xfrm>
              <a:off x="5789305" y="3852394"/>
              <a:ext cx="647198" cy="311823"/>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900">
                  <a:solidFill>
                    <a:srgbClr val="474747"/>
                  </a:solidFill>
                  <a:latin typeface="Arial"/>
                  <a:ea typeface="Arial"/>
                  <a:cs typeface="Arial"/>
                  <a:sym typeface="Arial"/>
                </a:rPr>
                <a:t>DataStax</a:t>
              </a:r>
              <a:br>
                <a:rPr lang="en-US" sz="900">
                  <a:solidFill>
                    <a:srgbClr val="474747"/>
                  </a:solidFill>
                  <a:latin typeface="Arial"/>
                  <a:ea typeface="Arial"/>
                  <a:cs typeface="Arial"/>
                  <a:sym typeface="Arial"/>
                </a:rPr>
              </a:br>
              <a:r>
                <a:rPr lang="en-US" sz="900">
                  <a:solidFill>
                    <a:srgbClr val="474747"/>
                  </a:solidFill>
                  <a:latin typeface="Arial"/>
                  <a:ea typeface="Arial"/>
                  <a:cs typeface="Arial"/>
                  <a:sym typeface="Arial"/>
                </a:rPr>
                <a:t>Cassandra</a:t>
              </a:r>
            </a:p>
          </p:txBody>
        </p:sp>
        <p:pic>
          <p:nvPicPr>
            <p:cNvPr id="611" name="Shape 611" descr="icon_datastaxenterprise_cf@2x.png"/>
            <p:cNvPicPr preferRelativeResize="0"/>
            <p:nvPr/>
          </p:nvPicPr>
          <p:blipFill rotWithShape="1">
            <a:blip r:embed="rId13">
              <a:alphaModFix/>
            </a:blip>
            <a:srcRect/>
            <a:stretch/>
          </p:blipFill>
          <p:spPr>
            <a:xfrm>
              <a:off x="5342086" y="3827055"/>
              <a:ext cx="400202" cy="387803"/>
            </a:xfrm>
            <a:prstGeom prst="rect">
              <a:avLst/>
            </a:prstGeom>
            <a:noFill/>
            <a:ln>
              <a:noFill/>
            </a:ln>
          </p:spPr>
        </p:pic>
      </p:grpSp>
      <p:pic>
        <p:nvPicPr>
          <p:cNvPr id="612" name="Shape 612"/>
          <p:cNvPicPr preferRelativeResize="0"/>
          <p:nvPr/>
        </p:nvPicPr>
        <p:blipFill rotWithShape="1">
          <a:blip r:embed="rId14">
            <a:alphaModFix/>
          </a:blip>
          <a:srcRect/>
          <a:stretch/>
        </p:blipFill>
        <p:spPr>
          <a:xfrm>
            <a:off x="7949672" y="4019565"/>
            <a:ext cx="182557" cy="47135"/>
          </a:xfrm>
          <a:prstGeom prst="rect">
            <a:avLst/>
          </a:prstGeom>
          <a:noFill/>
          <a:ln>
            <a:noFill/>
          </a:ln>
        </p:spPr>
      </p:pic>
      <p:sp>
        <p:nvSpPr>
          <p:cNvPr id="613" name="Shape 613"/>
          <p:cNvSpPr txBox="1"/>
          <p:nvPr/>
        </p:nvSpPr>
        <p:spPr>
          <a:xfrm>
            <a:off x="7132413" y="3925780"/>
            <a:ext cx="779217" cy="21437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900" b="1">
                <a:solidFill>
                  <a:schemeClr val="lt2"/>
                </a:solidFill>
                <a:latin typeface="Arial"/>
                <a:ea typeface="Arial"/>
                <a:cs typeface="Arial"/>
                <a:sym typeface="Arial"/>
              </a:rPr>
              <a:t>AND MORE</a:t>
            </a:r>
          </a:p>
        </p:txBody>
      </p:sp>
      <p:sp>
        <p:nvSpPr>
          <p:cNvPr id="614" name="Shape 614"/>
          <p:cNvSpPr txBox="1"/>
          <p:nvPr/>
        </p:nvSpPr>
        <p:spPr>
          <a:xfrm>
            <a:off x="5113627" y="1230320"/>
            <a:ext cx="1533111" cy="2616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a:solidFill>
                  <a:srgbClr val="7F7F7F"/>
                </a:solidFill>
                <a:latin typeface="Arial"/>
                <a:ea typeface="Arial"/>
                <a:cs typeface="Arial"/>
                <a:sym typeface="Arial"/>
              </a:rPr>
              <a:t>Services Marketplace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grpSp>
        <p:nvGrpSpPr>
          <p:cNvPr id="620" name="Shape 620"/>
          <p:cNvGrpSpPr/>
          <p:nvPr/>
        </p:nvGrpSpPr>
        <p:grpSpPr>
          <a:xfrm>
            <a:off x="1265420" y="553742"/>
            <a:ext cx="3166342" cy="2188312"/>
            <a:chOff x="1265420" y="574736"/>
            <a:chExt cx="3166342" cy="2188312"/>
          </a:xfrm>
        </p:grpSpPr>
        <p:pic>
          <p:nvPicPr>
            <p:cNvPr id="621" name="Shape 621"/>
            <p:cNvPicPr preferRelativeResize="0"/>
            <p:nvPr/>
          </p:nvPicPr>
          <p:blipFill rotWithShape="1">
            <a:blip r:embed="rId3">
              <a:alphaModFix/>
            </a:blip>
            <a:srcRect/>
            <a:stretch/>
          </p:blipFill>
          <p:spPr>
            <a:xfrm>
              <a:off x="1265420" y="574736"/>
              <a:ext cx="3166342" cy="2188312"/>
            </a:xfrm>
            <a:prstGeom prst="rect">
              <a:avLst/>
            </a:prstGeom>
            <a:noFill/>
            <a:ln>
              <a:noFill/>
            </a:ln>
          </p:spPr>
        </p:pic>
        <p:sp>
          <p:nvSpPr>
            <p:cNvPr id="622" name="Shape 622"/>
            <p:cNvSpPr txBox="1"/>
            <p:nvPr/>
          </p:nvSpPr>
          <p:spPr>
            <a:xfrm>
              <a:off x="1400306" y="737755"/>
              <a:ext cx="997013"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Multiple</a:t>
              </a:r>
            </a:p>
            <a:p>
              <a:pPr marL="0" marR="0" lvl="0" indent="0" algn="l" rtl="0">
                <a:spcBef>
                  <a:spcPts val="0"/>
                </a:spcBef>
                <a:buSzPct val="25000"/>
                <a:buNone/>
              </a:pPr>
              <a:r>
                <a:rPr lang="en-US" sz="1200" b="1">
                  <a:solidFill>
                    <a:srgbClr val="008774"/>
                  </a:solidFill>
                  <a:latin typeface="Arial"/>
                  <a:ea typeface="Arial"/>
                  <a:cs typeface="Arial"/>
                  <a:sym typeface="Arial"/>
                </a:rPr>
                <a:t>Languages</a:t>
              </a:r>
            </a:p>
          </p:txBody>
        </p:sp>
        <p:sp>
          <p:nvSpPr>
            <p:cNvPr id="623" name="Shape 623"/>
            <p:cNvSpPr txBox="1"/>
            <p:nvPr/>
          </p:nvSpPr>
          <p:spPr>
            <a:xfrm>
              <a:off x="1400306" y="1441939"/>
              <a:ext cx="1211239"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Microservices</a:t>
              </a:r>
            </a:p>
            <a:p>
              <a:pPr marL="0" marR="0" lvl="0" indent="0" algn="l" rtl="0">
                <a:spcBef>
                  <a:spcPts val="0"/>
                </a:spcBef>
                <a:buSzPct val="25000"/>
                <a:buNone/>
              </a:pPr>
              <a:r>
                <a:rPr lang="en-US" sz="1200" b="1">
                  <a:solidFill>
                    <a:srgbClr val="008774"/>
                  </a:solidFill>
                  <a:latin typeface="Arial"/>
                  <a:ea typeface="Arial"/>
                  <a:cs typeface="Arial"/>
                  <a:sym typeface="Arial"/>
                </a:rPr>
                <a:t>Support</a:t>
              </a:r>
            </a:p>
          </p:txBody>
        </p:sp>
        <p:sp>
          <p:nvSpPr>
            <p:cNvPr id="624" name="Shape 624"/>
            <p:cNvSpPr txBox="1"/>
            <p:nvPr/>
          </p:nvSpPr>
          <p:spPr>
            <a:xfrm>
              <a:off x="1400306" y="2116246"/>
              <a:ext cx="107425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Services</a:t>
              </a:r>
            </a:p>
            <a:p>
              <a:pPr marL="0" marR="0" lvl="0" indent="0" algn="l" rtl="0">
                <a:spcBef>
                  <a:spcPts val="0"/>
                </a:spcBef>
                <a:buSzPct val="25000"/>
                <a:buNone/>
              </a:pPr>
              <a:r>
                <a:rPr lang="en-US" sz="1200" b="1">
                  <a:solidFill>
                    <a:srgbClr val="008774"/>
                  </a:solidFill>
                  <a:latin typeface="Arial"/>
                  <a:ea typeface="Arial"/>
                  <a:cs typeface="Arial"/>
                  <a:sym typeface="Arial"/>
                </a:rPr>
                <a:t>Marketplace</a:t>
              </a:r>
            </a:p>
          </p:txBody>
        </p:sp>
        <p:pic>
          <p:nvPicPr>
            <p:cNvPr id="625" name="Shape 625"/>
            <p:cNvPicPr preferRelativeResize="0"/>
            <p:nvPr/>
          </p:nvPicPr>
          <p:blipFill rotWithShape="1">
            <a:blip r:embed="rId4">
              <a:alphaModFix/>
            </a:blip>
            <a:srcRect/>
            <a:stretch/>
          </p:blipFill>
          <p:spPr>
            <a:xfrm>
              <a:off x="3480758" y="1469415"/>
              <a:ext cx="639214" cy="432586"/>
            </a:xfrm>
            <a:prstGeom prst="rect">
              <a:avLst/>
            </a:prstGeom>
            <a:noFill/>
            <a:ln>
              <a:noFill/>
            </a:ln>
          </p:spPr>
        </p:pic>
        <p:pic>
          <p:nvPicPr>
            <p:cNvPr id="626" name="Shape 626"/>
            <p:cNvPicPr preferRelativeResize="0"/>
            <p:nvPr/>
          </p:nvPicPr>
          <p:blipFill rotWithShape="1">
            <a:blip r:embed="rId5">
              <a:alphaModFix/>
            </a:blip>
            <a:srcRect/>
            <a:stretch/>
          </p:blipFill>
          <p:spPr>
            <a:xfrm>
              <a:off x="2746827" y="1453012"/>
              <a:ext cx="582242" cy="445554"/>
            </a:xfrm>
            <a:prstGeom prst="rect">
              <a:avLst/>
            </a:prstGeom>
            <a:noFill/>
            <a:ln>
              <a:noFill/>
            </a:ln>
          </p:spPr>
        </p:pic>
        <p:pic>
          <p:nvPicPr>
            <p:cNvPr id="627" name="Shape 627" descr="Java_logo.png"/>
            <p:cNvPicPr preferRelativeResize="0"/>
            <p:nvPr/>
          </p:nvPicPr>
          <p:blipFill rotWithShape="1">
            <a:blip r:embed="rId6">
              <a:alphaModFix/>
            </a:blip>
            <a:srcRect/>
            <a:stretch/>
          </p:blipFill>
          <p:spPr>
            <a:xfrm>
              <a:off x="2347514" y="693749"/>
              <a:ext cx="518799" cy="518799"/>
            </a:xfrm>
            <a:prstGeom prst="rect">
              <a:avLst/>
            </a:prstGeom>
            <a:noFill/>
            <a:ln>
              <a:noFill/>
            </a:ln>
          </p:spPr>
        </p:pic>
        <p:pic>
          <p:nvPicPr>
            <p:cNvPr id="628" name="Shape 628" descr="microsoft_.net_.gif"/>
            <p:cNvPicPr preferRelativeResize="0"/>
            <p:nvPr/>
          </p:nvPicPr>
          <p:blipFill rotWithShape="1">
            <a:blip r:embed="rId7">
              <a:alphaModFix/>
            </a:blip>
            <a:srcRect/>
            <a:stretch/>
          </p:blipFill>
          <p:spPr>
            <a:xfrm>
              <a:off x="2925171" y="787547"/>
              <a:ext cx="377555" cy="377555"/>
            </a:xfrm>
            <a:prstGeom prst="rect">
              <a:avLst/>
            </a:prstGeom>
            <a:noFill/>
            <a:ln>
              <a:noFill/>
            </a:ln>
          </p:spPr>
        </p:pic>
        <p:pic>
          <p:nvPicPr>
            <p:cNvPr id="629" name="Shape 629" descr="nodejs.png"/>
            <p:cNvPicPr preferRelativeResize="0"/>
            <p:nvPr/>
          </p:nvPicPr>
          <p:blipFill rotWithShape="1">
            <a:blip r:embed="rId8">
              <a:alphaModFix/>
            </a:blip>
            <a:srcRect/>
            <a:stretch/>
          </p:blipFill>
          <p:spPr>
            <a:xfrm>
              <a:off x="3456422" y="797849"/>
              <a:ext cx="389441" cy="389441"/>
            </a:xfrm>
            <a:prstGeom prst="rect">
              <a:avLst/>
            </a:prstGeom>
            <a:noFill/>
            <a:ln>
              <a:noFill/>
            </a:ln>
          </p:spPr>
        </p:pic>
        <p:pic>
          <p:nvPicPr>
            <p:cNvPr id="630" name="Shape 630"/>
            <p:cNvPicPr preferRelativeResize="0"/>
            <p:nvPr/>
          </p:nvPicPr>
          <p:blipFill rotWithShape="1">
            <a:blip r:embed="rId9">
              <a:alphaModFix/>
            </a:blip>
            <a:srcRect/>
            <a:stretch/>
          </p:blipFill>
          <p:spPr>
            <a:xfrm>
              <a:off x="4020470" y="967687"/>
              <a:ext cx="187477" cy="50678"/>
            </a:xfrm>
            <a:prstGeom prst="rect">
              <a:avLst/>
            </a:prstGeom>
            <a:noFill/>
            <a:ln>
              <a:noFill/>
            </a:ln>
          </p:spPr>
        </p:pic>
        <p:sp>
          <p:nvSpPr>
            <p:cNvPr id="631" name="Shape 631"/>
            <p:cNvSpPr/>
            <p:nvPr/>
          </p:nvSpPr>
          <p:spPr>
            <a:xfrm>
              <a:off x="2481824" y="2137519"/>
              <a:ext cx="425786" cy="425786"/>
            </a:xfrm>
            <a:prstGeom prst="ellipse">
              <a:avLst/>
            </a:prstGeom>
            <a:solidFill>
              <a:srgbClr val="D3EAE6"/>
            </a:solidFill>
            <a:ln w="12700" cap="flat" cmpd="sng">
              <a:solidFill>
                <a:srgbClr val="58C6B8"/>
              </a:solidFill>
              <a:prstDash val="solid"/>
              <a:round/>
              <a:headEnd type="none" w="med" len="med"/>
              <a:tailEnd type="none" w="med" len="med"/>
            </a:ln>
          </p:spPr>
          <p:txBody>
            <a:bodyPr wrap="square" lIns="0" tIns="0" rIns="0" bIns="0" anchor="ctr" anchorCtr="0">
              <a:noAutofit/>
            </a:bodyPr>
            <a:lstStyle/>
            <a:p>
              <a:pPr marL="0" marR="0" lvl="0" indent="0" algn="ctr" rtl="0">
                <a:spcBef>
                  <a:spcPts val="0"/>
                </a:spcBef>
                <a:buSzPct val="25000"/>
                <a:buNone/>
              </a:pPr>
              <a:r>
                <a:rPr lang="en-US" sz="700" b="1">
                  <a:solidFill>
                    <a:schemeClr val="accent1"/>
                  </a:solidFill>
                  <a:latin typeface="Arial"/>
                  <a:ea typeface="Arial"/>
                  <a:cs typeface="Arial"/>
                  <a:sym typeface="Arial"/>
                </a:rPr>
                <a:t>Native</a:t>
              </a:r>
            </a:p>
          </p:txBody>
        </p:sp>
        <p:sp>
          <p:nvSpPr>
            <p:cNvPr id="632" name="Shape 632"/>
            <p:cNvSpPr/>
            <p:nvPr/>
          </p:nvSpPr>
          <p:spPr>
            <a:xfrm>
              <a:off x="3067369" y="2127022"/>
              <a:ext cx="425786" cy="425786"/>
            </a:xfrm>
            <a:prstGeom prst="ellipse">
              <a:avLst/>
            </a:prstGeom>
            <a:solidFill>
              <a:srgbClr val="E0E0E0"/>
            </a:solidFill>
            <a:ln w="12700" cap="flat" cmpd="sng">
              <a:solidFill>
                <a:srgbClr val="BFBFBF"/>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a:solidFill>
                    <a:srgbClr val="909090"/>
                  </a:solidFill>
                  <a:latin typeface="Arial"/>
                  <a:ea typeface="Arial"/>
                  <a:cs typeface="Arial"/>
                  <a:sym typeface="Arial"/>
                </a:rPr>
                <a:t>User</a:t>
              </a:r>
              <a:br>
                <a:rPr lang="en-US" sz="700" b="1">
                  <a:solidFill>
                    <a:srgbClr val="909090"/>
                  </a:solidFill>
                  <a:latin typeface="Arial"/>
                  <a:ea typeface="Arial"/>
                  <a:cs typeface="Arial"/>
                  <a:sym typeface="Arial"/>
                </a:rPr>
              </a:br>
              <a:r>
                <a:rPr lang="en-US" sz="700" b="1">
                  <a:solidFill>
                    <a:srgbClr val="909090"/>
                  </a:solidFill>
                  <a:latin typeface="Arial"/>
                  <a:ea typeface="Arial"/>
                  <a:cs typeface="Arial"/>
                  <a:sym typeface="Arial"/>
                </a:rPr>
                <a:t>Provided</a:t>
              </a:r>
            </a:p>
          </p:txBody>
        </p:sp>
        <p:sp>
          <p:nvSpPr>
            <p:cNvPr id="633" name="Shape 633"/>
            <p:cNvSpPr/>
            <p:nvPr/>
          </p:nvSpPr>
          <p:spPr>
            <a:xfrm>
              <a:off x="3654341" y="2137519"/>
              <a:ext cx="425786" cy="425786"/>
            </a:xfrm>
            <a:prstGeom prst="ellipse">
              <a:avLst/>
            </a:prstGeom>
            <a:solidFill>
              <a:srgbClr val="D9D9E5"/>
            </a:solidFill>
            <a:ln w="12700" cap="flat" cmpd="sng">
              <a:solidFill>
                <a:srgbClr val="8893B4"/>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a:solidFill>
                    <a:srgbClr val="7F7F7F"/>
                  </a:solidFill>
                  <a:latin typeface="Arial"/>
                  <a:ea typeface="Arial"/>
                  <a:cs typeface="Arial"/>
                  <a:sym typeface="Arial"/>
                </a:rPr>
                <a:t>Partner</a:t>
              </a:r>
            </a:p>
          </p:txBody>
        </p:sp>
      </p:grpSp>
      <p:sp>
        <p:nvSpPr>
          <p:cNvPr id="634" name="Shape 634"/>
          <p:cNvSpPr txBox="1"/>
          <p:nvPr/>
        </p:nvSpPr>
        <p:spPr>
          <a:xfrm>
            <a:off x="2208782" y="256804"/>
            <a:ext cx="1356035"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DEVELOPMENT</a:t>
            </a:r>
          </a:p>
        </p:txBody>
      </p:sp>
      <p:sp>
        <p:nvSpPr>
          <p:cNvPr id="635" name="Shape 635"/>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13</a:t>
            </a:fld>
            <a:endParaRPr lang="en-US" sz="900">
              <a:solidFill>
                <a:srgbClr val="A5A5A5"/>
              </a:solidFill>
              <a:latin typeface="Arial"/>
              <a:ea typeface="Arial"/>
              <a:cs typeface="Arial"/>
              <a:sym typeface="Arial"/>
            </a:endParaRPr>
          </a:p>
        </p:txBody>
      </p:sp>
      <p:sp>
        <p:nvSpPr>
          <p:cNvPr id="636" name="Shape 636"/>
          <p:cNvSpPr txBox="1"/>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13</a:t>
            </a:fld>
            <a:endParaRPr lang="en-US" sz="900">
              <a:solidFill>
                <a:srgbClr val="A5A5A5"/>
              </a:solidFill>
              <a:latin typeface="Arial"/>
              <a:ea typeface="Arial"/>
              <a:cs typeface="Arial"/>
              <a:sym typeface="Arial"/>
            </a:endParaRPr>
          </a:p>
        </p:txBody>
      </p:sp>
      <p:grpSp>
        <p:nvGrpSpPr>
          <p:cNvPr id="637" name="Shape 637"/>
          <p:cNvGrpSpPr/>
          <p:nvPr/>
        </p:nvGrpSpPr>
        <p:grpSpPr>
          <a:xfrm>
            <a:off x="1265420" y="3046398"/>
            <a:ext cx="6482662" cy="1422044"/>
            <a:chOff x="1265420" y="3046398"/>
            <a:chExt cx="6482662" cy="1422044"/>
          </a:xfrm>
        </p:grpSpPr>
        <p:pic>
          <p:nvPicPr>
            <p:cNvPr id="638" name="Shape 638"/>
            <p:cNvPicPr preferRelativeResize="0"/>
            <p:nvPr/>
          </p:nvPicPr>
          <p:blipFill rotWithShape="1">
            <a:blip r:embed="rId10">
              <a:alphaModFix/>
            </a:blip>
            <a:srcRect/>
            <a:stretch/>
          </p:blipFill>
          <p:spPr>
            <a:xfrm>
              <a:off x="1265420" y="3046398"/>
              <a:ext cx="6482662" cy="1422044"/>
            </a:xfrm>
            <a:prstGeom prst="rect">
              <a:avLst/>
            </a:prstGeom>
            <a:noFill/>
            <a:ln>
              <a:noFill/>
            </a:ln>
          </p:spPr>
        </p:pic>
        <p:pic>
          <p:nvPicPr>
            <p:cNvPr id="639" name="Shape 639" descr="imgres.jpg"/>
            <p:cNvPicPr preferRelativeResize="0"/>
            <p:nvPr/>
          </p:nvPicPr>
          <p:blipFill rotWithShape="1">
            <a:blip r:embed="rId11">
              <a:alphaModFix/>
            </a:blip>
            <a:srcRect/>
            <a:stretch/>
          </p:blipFill>
          <p:spPr>
            <a:xfrm>
              <a:off x="3170075" y="3247107"/>
              <a:ext cx="293821" cy="347765"/>
            </a:xfrm>
            <a:prstGeom prst="rect">
              <a:avLst/>
            </a:prstGeom>
            <a:noFill/>
            <a:ln>
              <a:noFill/>
            </a:ln>
          </p:spPr>
        </p:pic>
        <p:sp>
          <p:nvSpPr>
            <p:cNvPr id="640" name="Shape 640"/>
            <p:cNvSpPr txBox="1"/>
            <p:nvPr/>
          </p:nvSpPr>
          <p:spPr>
            <a:xfrm>
              <a:off x="1426305" y="3159415"/>
              <a:ext cx="91142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Operating </a:t>
              </a:r>
            </a:p>
            <a:p>
              <a:pPr marL="0" marR="0" lvl="0" indent="0" algn="l" rtl="0">
                <a:spcBef>
                  <a:spcPts val="0"/>
                </a:spcBef>
                <a:buSzPct val="25000"/>
                <a:buNone/>
              </a:pPr>
              <a:r>
                <a:rPr lang="en-US" sz="1200" b="1">
                  <a:solidFill>
                    <a:srgbClr val="008774"/>
                  </a:solidFill>
                  <a:latin typeface="Arial"/>
                  <a:ea typeface="Arial"/>
                  <a:cs typeface="Arial"/>
                  <a:sym typeface="Arial"/>
                </a:rPr>
                <a:t>System</a:t>
              </a:r>
            </a:p>
          </p:txBody>
        </p:sp>
        <p:sp>
          <p:nvSpPr>
            <p:cNvPr id="641" name="Shape 641"/>
            <p:cNvSpPr txBox="1"/>
            <p:nvPr/>
          </p:nvSpPr>
          <p:spPr>
            <a:xfrm>
              <a:off x="3564817" y="3916735"/>
              <a:ext cx="1035710"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Cloud API</a:t>
              </a:r>
            </a:p>
          </p:txBody>
        </p:sp>
        <p:sp>
          <p:nvSpPr>
            <p:cNvPr id="642" name="Shape 642"/>
            <p:cNvSpPr txBox="1"/>
            <p:nvPr/>
          </p:nvSpPr>
          <p:spPr>
            <a:xfrm>
              <a:off x="4197640" y="3264385"/>
              <a:ext cx="2249684"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Container Orchestration</a:t>
              </a:r>
            </a:p>
          </p:txBody>
        </p:sp>
        <p:pic>
          <p:nvPicPr>
            <p:cNvPr id="643" name="Shape 643"/>
            <p:cNvPicPr preferRelativeResize="0"/>
            <p:nvPr/>
          </p:nvPicPr>
          <p:blipFill rotWithShape="1">
            <a:blip r:embed="rId12">
              <a:alphaModFix/>
            </a:blip>
            <a:srcRect/>
            <a:stretch/>
          </p:blipFill>
          <p:spPr>
            <a:xfrm>
              <a:off x="4730136" y="3886190"/>
              <a:ext cx="592622" cy="354592"/>
            </a:xfrm>
            <a:prstGeom prst="rect">
              <a:avLst/>
            </a:prstGeom>
            <a:noFill/>
            <a:ln>
              <a:noFill/>
            </a:ln>
          </p:spPr>
        </p:pic>
        <p:pic>
          <p:nvPicPr>
            <p:cNvPr id="644" name="Shape 644"/>
            <p:cNvPicPr preferRelativeResize="0"/>
            <p:nvPr/>
          </p:nvPicPr>
          <p:blipFill rotWithShape="1">
            <a:blip r:embed="rId13">
              <a:alphaModFix/>
            </a:blip>
            <a:srcRect/>
            <a:stretch/>
          </p:blipFill>
          <p:spPr>
            <a:xfrm>
              <a:off x="6447324" y="3152533"/>
              <a:ext cx="442855" cy="466955"/>
            </a:xfrm>
            <a:prstGeom prst="rect">
              <a:avLst/>
            </a:prstGeom>
            <a:noFill/>
            <a:ln>
              <a:noFill/>
            </a:ln>
          </p:spPr>
        </p:pic>
      </p:grpSp>
      <p:pic>
        <p:nvPicPr>
          <p:cNvPr id="645" name="Shape 645"/>
          <p:cNvPicPr preferRelativeResize="0"/>
          <p:nvPr/>
        </p:nvPicPr>
        <p:blipFill rotWithShape="1">
          <a:blip r:embed="rId14">
            <a:alphaModFix/>
          </a:blip>
          <a:srcRect/>
          <a:stretch/>
        </p:blipFill>
        <p:spPr>
          <a:xfrm>
            <a:off x="2000460" y="4416964"/>
            <a:ext cx="4873112" cy="456347"/>
          </a:xfrm>
          <a:prstGeom prst="rect">
            <a:avLst/>
          </a:prstGeom>
          <a:noFill/>
          <a:ln>
            <a:noFill/>
          </a:ln>
        </p:spPr>
      </p:pic>
      <p:pic>
        <p:nvPicPr>
          <p:cNvPr id="646" name="Shape 646"/>
          <p:cNvPicPr preferRelativeResize="0"/>
          <p:nvPr/>
        </p:nvPicPr>
        <p:blipFill rotWithShape="1">
          <a:blip r:embed="rId15">
            <a:alphaModFix/>
          </a:blip>
          <a:srcRect/>
          <a:stretch/>
        </p:blipFill>
        <p:spPr>
          <a:xfrm>
            <a:off x="240966" y="217325"/>
            <a:ext cx="977509" cy="4294537"/>
          </a:xfrm>
          <a:prstGeom prst="rect">
            <a:avLst/>
          </a:prstGeom>
          <a:noFill/>
          <a:ln>
            <a:noFill/>
          </a:ln>
        </p:spPr>
      </p:pic>
      <p:pic>
        <p:nvPicPr>
          <p:cNvPr id="647" name="Shape 647"/>
          <p:cNvPicPr preferRelativeResize="0"/>
          <p:nvPr/>
        </p:nvPicPr>
        <p:blipFill rotWithShape="1">
          <a:blip r:embed="rId16">
            <a:alphaModFix/>
          </a:blip>
          <a:srcRect/>
          <a:stretch/>
        </p:blipFill>
        <p:spPr>
          <a:xfrm>
            <a:off x="2730609" y="3282254"/>
            <a:ext cx="336550" cy="297341"/>
          </a:xfrm>
          <a:prstGeom prst="rect">
            <a:avLst/>
          </a:prstGeom>
          <a:noFill/>
          <a:ln>
            <a:noFill/>
          </a:ln>
        </p:spPr>
      </p:pic>
      <p:sp>
        <p:nvSpPr>
          <p:cNvPr id="648" name="Shape 648"/>
          <p:cNvSpPr/>
          <p:nvPr/>
        </p:nvSpPr>
        <p:spPr>
          <a:xfrm>
            <a:off x="1218866" y="217325"/>
            <a:ext cx="7255498" cy="4656839"/>
          </a:xfrm>
          <a:prstGeom prst="rect">
            <a:avLst/>
          </a:prstGeom>
          <a:solidFill>
            <a:schemeClr val="lt1">
              <a:alpha val="82745"/>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649" name="Shape 649"/>
          <p:cNvGrpSpPr/>
          <p:nvPr/>
        </p:nvGrpSpPr>
        <p:grpSpPr>
          <a:xfrm>
            <a:off x="4656320" y="277798"/>
            <a:ext cx="3198195" cy="2485250"/>
            <a:chOff x="4656320" y="277798"/>
            <a:chExt cx="3198195" cy="2485250"/>
          </a:xfrm>
        </p:grpSpPr>
        <p:pic>
          <p:nvPicPr>
            <p:cNvPr id="650" name="Shape 650"/>
            <p:cNvPicPr preferRelativeResize="0"/>
            <p:nvPr/>
          </p:nvPicPr>
          <p:blipFill rotWithShape="1">
            <a:blip r:embed="rId3">
              <a:alphaModFix/>
            </a:blip>
            <a:srcRect/>
            <a:stretch/>
          </p:blipFill>
          <p:spPr>
            <a:xfrm>
              <a:off x="4656320" y="574736"/>
              <a:ext cx="3166342" cy="2188312"/>
            </a:xfrm>
            <a:prstGeom prst="rect">
              <a:avLst/>
            </a:prstGeom>
            <a:noFill/>
            <a:ln>
              <a:noFill/>
            </a:ln>
          </p:spPr>
        </p:pic>
        <p:sp>
          <p:nvSpPr>
            <p:cNvPr id="651" name="Shape 651"/>
            <p:cNvSpPr txBox="1"/>
            <p:nvPr/>
          </p:nvSpPr>
          <p:spPr>
            <a:xfrm>
              <a:off x="4778413" y="779743"/>
              <a:ext cx="1420105"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App Deployment</a:t>
              </a:r>
            </a:p>
            <a:p>
              <a:pPr marL="0" marR="0" lvl="0" indent="0" algn="l" rtl="0">
                <a:spcBef>
                  <a:spcPts val="0"/>
                </a:spcBef>
                <a:buSzPct val="25000"/>
                <a:buNone/>
              </a:pPr>
              <a:r>
                <a:rPr lang="en-US" sz="1200" b="1">
                  <a:solidFill>
                    <a:srgbClr val="008774"/>
                  </a:solidFill>
                  <a:latin typeface="Arial"/>
                  <a:ea typeface="Arial"/>
                  <a:cs typeface="Arial"/>
                  <a:sym typeface="Arial"/>
                </a:rPr>
                <a:t>&amp; Management</a:t>
              </a:r>
            </a:p>
          </p:txBody>
        </p:sp>
        <p:sp>
          <p:nvSpPr>
            <p:cNvPr id="652" name="Shape 652"/>
            <p:cNvSpPr txBox="1"/>
            <p:nvPr/>
          </p:nvSpPr>
          <p:spPr>
            <a:xfrm>
              <a:off x="4778413" y="1510992"/>
              <a:ext cx="1004276"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Availability</a:t>
              </a:r>
            </a:p>
          </p:txBody>
        </p:sp>
        <p:sp>
          <p:nvSpPr>
            <p:cNvPr id="653" name="Shape 653"/>
            <p:cNvSpPr txBox="1"/>
            <p:nvPr/>
          </p:nvSpPr>
          <p:spPr>
            <a:xfrm>
              <a:off x="4778413" y="2147737"/>
              <a:ext cx="1283274"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Visibility &amp;</a:t>
              </a:r>
            </a:p>
            <a:p>
              <a:pPr marL="0" marR="0" lvl="0" indent="0" algn="l" rtl="0">
                <a:spcBef>
                  <a:spcPts val="0"/>
                </a:spcBef>
                <a:buSzPct val="25000"/>
                <a:buNone/>
              </a:pPr>
              <a:r>
                <a:rPr lang="en-US" sz="1200" b="1">
                  <a:solidFill>
                    <a:srgbClr val="008774"/>
                  </a:solidFill>
                  <a:latin typeface="Arial"/>
                  <a:ea typeface="Arial"/>
                  <a:cs typeface="Arial"/>
                  <a:sym typeface="Arial"/>
                </a:rPr>
                <a:t>Administration</a:t>
              </a:r>
            </a:p>
          </p:txBody>
        </p:sp>
        <p:sp>
          <p:nvSpPr>
            <p:cNvPr id="654" name="Shape 654"/>
            <p:cNvSpPr txBox="1"/>
            <p:nvPr/>
          </p:nvSpPr>
          <p:spPr>
            <a:xfrm>
              <a:off x="6791949" y="806647"/>
              <a:ext cx="943062" cy="4001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CI/CD Tools,</a:t>
              </a:r>
            </a:p>
            <a:p>
              <a:pPr marL="0" marR="0" lvl="0" indent="0" algn="l" rtl="0">
                <a:spcBef>
                  <a:spcPts val="0"/>
                </a:spcBef>
                <a:buSzPct val="25000"/>
                <a:buNone/>
              </a:pPr>
              <a:r>
                <a:rPr lang="en-US" sz="1000" b="1">
                  <a:solidFill>
                    <a:srgbClr val="868686"/>
                  </a:solidFill>
                  <a:latin typeface="Arial"/>
                  <a:ea typeface="Arial"/>
                  <a:cs typeface="Arial"/>
                  <a:sym typeface="Arial"/>
                </a:rPr>
                <a:t>ID, Security</a:t>
              </a:r>
            </a:p>
          </p:txBody>
        </p:sp>
        <p:sp>
          <p:nvSpPr>
            <p:cNvPr id="655" name="Shape 655"/>
            <p:cNvSpPr txBox="1"/>
            <p:nvPr/>
          </p:nvSpPr>
          <p:spPr>
            <a:xfrm>
              <a:off x="6791949" y="1356042"/>
              <a:ext cx="908019"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Health, Metrics,</a:t>
              </a:r>
            </a:p>
            <a:p>
              <a:pPr marL="0" marR="0" lvl="0" indent="0" algn="l" rtl="0">
                <a:spcBef>
                  <a:spcPts val="0"/>
                </a:spcBef>
                <a:buSzPct val="25000"/>
                <a:buNone/>
              </a:pPr>
              <a:r>
                <a:rPr lang="en-US" sz="1000" b="1">
                  <a:solidFill>
                    <a:srgbClr val="868686"/>
                  </a:solidFill>
                  <a:latin typeface="Arial"/>
                  <a:ea typeface="Arial"/>
                  <a:cs typeface="Arial"/>
                  <a:sym typeface="Arial"/>
                </a:rPr>
                <a:t>Patching</a:t>
              </a:r>
            </a:p>
          </p:txBody>
        </p:sp>
        <p:sp>
          <p:nvSpPr>
            <p:cNvPr id="656" name="Shape 656"/>
            <p:cNvSpPr txBox="1"/>
            <p:nvPr/>
          </p:nvSpPr>
          <p:spPr>
            <a:xfrm>
              <a:off x="6791949" y="2061679"/>
              <a:ext cx="1062566"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Apps &amp; Platform</a:t>
              </a:r>
            </a:p>
            <a:p>
              <a:pPr marL="0" marR="0" lvl="0" indent="0" algn="l" rtl="0">
                <a:spcBef>
                  <a:spcPts val="0"/>
                </a:spcBef>
                <a:buSzPct val="25000"/>
                <a:buNone/>
              </a:pPr>
              <a:r>
                <a:rPr lang="en-US" sz="1000" b="1">
                  <a:solidFill>
                    <a:srgbClr val="868686"/>
                  </a:solidFill>
                  <a:latin typeface="Arial"/>
                  <a:ea typeface="Arial"/>
                  <a:cs typeface="Arial"/>
                  <a:sym typeface="Arial"/>
                </a:rPr>
                <a:t>Dashboards</a:t>
              </a:r>
            </a:p>
          </p:txBody>
        </p:sp>
        <p:pic>
          <p:nvPicPr>
            <p:cNvPr id="657" name="Shape 657"/>
            <p:cNvPicPr preferRelativeResize="0"/>
            <p:nvPr/>
          </p:nvPicPr>
          <p:blipFill rotWithShape="1">
            <a:blip r:embed="rId17">
              <a:alphaModFix/>
            </a:blip>
            <a:srcRect/>
            <a:stretch/>
          </p:blipFill>
          <p:spPr>
            <a:xfrm>
              <a:off x="6211960" y="2153433"/>
              <a:ext cx="540989" cy="392745"/>
            </a:xfrm>
            <a:prstGeom prst="rect">
              <a:avLst/>
            </a:prstGeom>
            <a:noFill/>
            <a:ln>
              <a:noFill/>
            </a:ln>
          </p:spPr>
        </p:pic>
        <p:pic>
          <p:nvPicPr>
            <p:cNvPr id="658" name="Shape 658"/>
            <p:cNvPicPr preferRelativeResize="0"/>
            <p:nvPr/>
          </p:nvPicPr>
          <p:blipFill rotWithShape="1">
            <a:blip r:embed="rId18">
              <a:alphaModFix/>
            </a:blip>
            <a:srcRect/>
            <a:stretch/>
          </p:blipFill>
          <p:spPr>
            <a:xfrm>
              <a:off x="6211960" y="1451684"/>
              <a:ext cx="540989" cy="392745"/>
            </a:xfrm>
            <a:prstGeom prst="rect">
              <a:avLst/>
            </a:prstGeom>
            <a:noFill/>
            <a:ln>
              <a:noFill/>
            </a:ln>
          </p:spPr>
        </p:pic>
        <p:pic>
          <p:nvPicPr>
            <p:cNvPr id="659" name="Shape 659"/>
            <p:cNvPicPr preferRelativeResize="0"/>
            <p:nvPr/>
          </p:nvPicPr>
          <p:blipFill rotWithShape="1">
            <a:blip r:embed="rId19">
              <a:alphaModFix/>
            </a:blip>
            <a:srcRect/>
            <a:stretch/>
          </p:blipFill>
          <p:spPr>
            <a:xfrm>
              <a:off x="6211960" y="782322"/>
              <a:ext cx="540989" cy="392745"/>
            </a:xfrm>
            <a:prstGeom prst="rect">
              <a:avLst/>
            </a:prstGeom>
            <a:noFill/>
            <a:ln>
              <a:noFill/>
            </a:ln>
          </p:spPr>
        </p:pic>
        <p:sp>
          <p:nvSpPr>
            <p:cNvPr id="660" name="Shape 660"/>
            <p:cNvSpPr txBox="1"/>
            <p:nvPr/>
          </p:nvSpPr>
          <p:spPr>
            <a:xfrm>
              <a:off x="5599218" y="277798"/>
              <a:ext cx="1182235" cy="276999"/>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1200" dirty="0">
                  <a:solidFill>
                    <a:schemeClr val="dk2"/>
                  </a:solidFill>
                  <a:latin typeface="Arial"/>
                  <a:ea typeface="Arial"/>
                  <a:cs typeface="Arial"/>
                  <a:sym typeface="Arial"/>
                </a:rPr>
                <a:t>OPERATIONS</a:t>
              </a:r>
            </a:p>
          </p:txBody>
        </p:sp>
      </p:grpSp>
      <p:sp>
        <p:nvSpPr>
          <p:cNvPr id="661" name="Shape 661"/>
          <p:cNvSpPr/>
          <p:nvPr/>
        </p:nvSpPr>
        <p:spPr>
          <a:xfrm>
            <a:off x="4650980" y="559800"/>
            <a:ext cx="3200967" cy="2218848"/>
          </a:xfrm>
          <a:prstGeom prst="roundRect">
            <a:avLst>
              <a:gd name="adj" fmla="val 5638"/>
            </a:avLst>
          </a:prstGeom>
          <a:noFill/>
          <a:ln w="38100" cap="flat" cmpd="sng">
            <a:solidFill>
              <a:schemeClr val="accent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Shape 667"/>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18674"/>
              </a:buClr>
              <a:buSzPct val="100000"/>
              <a:buFont typeface="Arial"/>
              <a:buNone/>
            </a:pPr>
            <a:r>
              <a:rPr lang="en-US" sz="2800" b="1">
                <a:solidFill>
                  <a:srgbClr val="018674"/>
                </a:solidFill>
                <a:latin typeface="Arial"/>
                <a:ea typeface="Arial"/>
                <a:cs typeface="Arial"/>
                <a:sym typeface="Arial"/>
              </a:rPr>
              <a:t>Comprehensive application lifecycle management</a:t>
            </a:r>
            <a:br>
              <a:rPr lang="en-US" sz="2800" b="1">
                <a:solidFill>
                  <a:srgbClr val="018674"/>
                </a:solidFill>
                <a:latin typeface="Arial"/>
                <a:ea typeface="Arial"/>
                <a:cs typeface="Arial"/>
                <a:sym typeface="Arial"/>
              </a:rPr>
            </a:br>
            <a:endParaRPr lang="en-US" sz="2800" b="1">
              <a:solidFill>
                <a:srgbClr val="018674"/>
              </a:solidFill>
              <a:latin typeface="Arial"/>
              <a:ea typeface="Arial"/>
              <a:cs typeface="Arial"/>
              <a:sym typeface="Arial"/>
            </a:endParaRPr>
          </a:p>
        </p:txBody>
      </p:sp>
      <p:sp>
        <p:nvSpPr>
          <p:cNvPr id="668" name="Shape 668"/>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14</a:t>
            </a:fld>
            <a:endParaRPr lang="en-US" sz="900">
              <a:solidFill>
                <a:srgbClr val="A5A5A5"/>
              </a:solidFill>
              <a:latin typeface="Arial"/>
              <a:ea typeface="Arial"/>
              <a:cs typeface="Arial"/>
              <a:sym typeface="Arial"/>
            </a:endParaRPr>
          </a:p>
        </p:txBody>
      </p:sp>
      <p:sp>
        <p:nvSpPr>
          <p:cNvPr id="669" name="Shape 669"/>
          <p:cNvSpPr/>
          <p:nvPr/>
        </p:nvSpPr>
        <p:spPr>
          <a:xfrm>
            <a:off x="1348351" y="2318602"/>
            <a:ext cx="1326444" cy="685154"/>
          </a:xfrm>
          <a:prstGeom prst="homePlate">
            <a:avLst>
              <a:gd name="adj" fmla="val 50000"/>
            </a:avLst>
          </a:prstGeom>
          <a:solidFill>
            <a:srgbClr val="595959"/>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900" b="1">
                <a:solidFill>
                  <a:schemeClr val="lt1"/>
                </a:solidFill>
                <a:latin typeface="Arial"/>
                <a:ea typeface="Arial"/>
                <a:cs typeface="Arial"/>
                <a:sym typeface="Arial"/>
              </a:rPr>
              <a:t>Commit Code Change</a:t>
            </a:r>
          </a:p>
        </p:txBody>
      </p:sp>
      <p:sp>
        <p:nvSpPr>
          <p:cNvPr id="670" name="Shape 670"/>
          <p:cNvSpPr/>
          <p:nvPr/>
        </p:nvSpPr>
        <p:spPr>
          <a:xfrm>
            <a:off x="2302636" y="2319476"/>
            <a:ext cx="1585446" cy="684280"/>
          </a:xfrm>
          <a:prstGeom prst="chevron">
            <a:avLst>
              <a:gd name="adj" fmla="val 50000"/>
            </a:avLst>
          </a:prstGeom>
          <a:solidFill>
            <a:srgbClr val="353535"/>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900" b="1">
                <a:solidFill>
                  <a:schemeClr val="lt1"/>
                </a:solidFill>
                <a:latin typeface="Arial"/>
                <a:ea typeface="Arial"/>
                <a:cs typeface="Arial"/>
                <a:sym typeface="Arial"/>
              </a:rPr>
              <a:t>Automate Build &amp; Test</a:t>
            </a:r>
          </a:p>
          <a:p>
            <a:pPr marL="0" marR="0" lvl="0" indent="0" algn="ctr" rtl="0">
              <a:spcBef>
                <a:spcPts val="0"/>
              </a:spcBef>
              <a:buSzPct val="25000"/>
              <a:buNone/>
            </a:pPr>
            <a:r>
              <a:rPr lang="en-US" sz="700">
                <a:solidFill>
                  <a:schemeClr val="lt1"/>
                </a:solidFill>
                <a:latin typeface="Arial"/>
                <a:ea typeface="Arial"/>
                <a:cs typeface="Arial"/>
                <a:sym typeface="Arial"/>
              </a:rPr>
              <a:t>(Unit Test, Static Code Analysis)</a:t>
            </a:r>
          </a:p>
        </p:txBody>
      </p:sp>
      <p:sp>
        <p:nvSpPr>
          <p:cNvPr id="671" name="Shape 671"/>
          <p:cNvSpPr/>
          <p:nvPr/>
        </p:nvSpPr>
        <p:spPr>
          <a:xfrm>
            <a:off x="3504529" y="2319476"/>
            <a:ext cx="1563831" cy="684280"/>
          </a:xfrm>
          <a:prstGeom prst="chevron">
            <a:avLst>
              <a:gd name="adj" fmla="val 50000"/>
            </a:avLst>
          </a:prstGeom>
          <a:solidFill>
            <a:srgbClr val="595959"/>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900" b="1">
                <a:solidFill>
                  <a:schemeClr val="lt1"/>
                </a:solidFill>
                <a:latin typeface="Arial"/>
                <a:ea typeface="Arial"/>
                <a:cs typeface="Arial"/>
                <a:sym typeface="Arial"/>
              </a:rPr>
              <a:t>Store Binaries &amp; Build Artifacts</a:t>
            </a:r>
          </a:p>
        </p:txBody>
      </p:sp>
      <p:sp>
        <p:nvSpPr>
          <p:cNvPr id="672" name="Shape 672"/>
          <p:cNvSpPr/>
          <p:nvPr/>
        </p:nvSpPr>
        <p:spPr>
          <a:xfrm>
            <a:off x="4629121" y="2319476"/>
            <a:ext cx="2374385" cy="684280"/>
          </a:xfrm>
          <a:prstGeom prst="chevron">
            <a:avLst>
              <a:gd name="adj" fmla="val 50000"/>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900" b="1">
                <a:solidFill>
                  <a:schemeClr val="lt1"/>
                </a:solidFill>
                <a:latin typeface="Arial"/>
                <a:ea typeface="Arial"/>
                <a:cs typeface="Arial"/>
                <a:sym typeface="Arial"/>
              </a:rPr>
              <a:t>Deploy, UAT, Stage App</a:t>
            </a:r>
          </a:p>
        </p:txBody>
      </p:sp>
      <p:sp>
        <p:nvSpPr>
          <p:cNvPr id="673" name="Shape 673"/>
          <p:cNvSpPr/>
          <p:nvPr/>
        </p:nvSpPr>
        <p:spPr>
          <a:xfrm>
            <a:off x="6665703" y="2319476"/>
            <a:ext cx="1567225" cy="684280"/>
          </a:xfrm>
          <a:prstGeom prst="chevron">
            <a:avLst>
              <a:gd name="adj" fmla="val 50000"/>
            </a:avLst>
          </a:prstGeom>
          <a:solidFill>
            <a:schemeClr val="accent1"/>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900" b="1">
                <a:solidFill>
                  <a:schemeClr val="lt1"/>
                </a:solidFill>
                <a:latin typeface="Arial"/>
                <a:ea typeface="Arial"/>
                <a:cs typeface="Arial"/>
                <a:sym typeface="Arial"/>
              </a:rPr>
              <a:t>Zero Downtime Upgrade to Production</a:t>
            </a:r>
          </a:p>
        </p:txBody>
      </p:sp>
      <p:sp>
        <p:nvSpPr>
          <p:cNvPr id="674" name="Shape 674"/>
          <p:cNvSpPr txBox="1"/>
          <p:nvPr/>
        </p:nvSpPr>
        <p:spPr>
          <a:xfrm>
            <a:off x="118695" y="2477723"/>
            <a:ext cx="1243066"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chemeClr val="dk2"/>
                </a:solidFill>
                <a:latin typeface="Arial"/>
                <a:ea typeface="Arial"/>
                <a:cs typeface="Arial"/>
                <a:sym typeface="Arial"/>
              </a:rPr>
              <a:t>Build Pipeline Operations</a:t>
            </a:r>
          </a:p>
        </p:txBody>
      </p:sp>
      <p:sp>
        <p:nvSpPr>
          <p:cNvPr id="675" name="Shape 675"/>
          <p:cNvSpPr txBox="1"/>
          <p:nvPr/>
        </p:nvSpPr>
        <p:spPr>
          <a:xfrm>
            <a:off x="118695" y="3289467"/>
            <a:ext cx="1052616"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chemeClr val="dk2"/>
                </a:solidFill>
                <a:latin typeface="Arial"/>
                <a:ea typeface="Arial"/>
                <a:cs typeface="Arial"/>
                <a:sym typeface="Arial"/>
              </a:rPr>
              <a:t>Tool Chain</a:t>
            </a:r>
          </a:p>
        </p:txBody>
      </p:sp>
      <p:sp>
        <p:nvSpPr>
          <p:cNvPr id="676" name="Shape 676"/>
          <p:cNvSpPr txBox="1"/>
          <p:nvPr/>
        </p:nvSpPr>
        <p:spPr>
          <a:xfrm>
            <a:off x="5818975" y="3581108"/>
            <a:ext cx="1963284" cy="24622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000" b="1">
                <a:solidFill>
                  <a:schemeClr val="dk1"/>
                </a:solidFill>
                <a:latin typeface="Arial"/>
                <a:ea typeface="Arial"/>
                <a:cs typeface="Arial"/>
                <a:sym typeface="Arial"/>
              </a:rPr>
              <a:t>Pivotal Cloud Foundry </a:t>
            </a:r>
          </a:p>
        </p:txBody>
      </p:sp>
      <p:pic>
        <p:nvPicPr>
          <p:cNvPr id="677" name="Shape 677" descr="logo.png"/>
          <p:cNvPicPr preferRelativeResize="0"/>
          <p:nvPr/>
        </p:nvPicPr>
        <p:blipFill rotWithShape="1">
          <a:blip r:embed="rId3">
            <a:alphaModFix/>
          </a:blip>
          <a:srcRect/>
          <a:stretch/>
        </p:blipFill>
        <p:spPr>
          <a:xfrm>
            <a:off x="2755865" y="3103302"/>
            <a:ext cx="365693" cy="505737"/>
          </a:xfrm>
          <a:prstGeom prst="rect">
            <a:avLst/>
          </a:prstGeom>
          <a:noFill/>
          <a:ln>
            <a:noFill/>
          </a:ln>
        </p:spPr>
      </p:pic>
      <p:sp>
        <p:nvSpPr>
          <p:cNvPr id="678" name="Shape 678"/>
          <p:cNvSpPr txBox="1"/>
          <p:nvPr/>
        </p:nvSpPr>
        <p:spPr>
          <a:xfrm>
            <a:off x="1449888" y="3629027"/>
            <a:ext cx="892251" cy="24622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000">
                <a:solidFill>
                  <a:srgbClr val="909090"/>
                </a:solidFill>
                <a:latin typeface="Arial"/>
                <a:ea typeface="Arial"/>
                <a:cs typeface="Arial"/>
                <a:sym typeface="Arial"/>
              </a:rPr>
              <a:t>Gitlab</a:t>
            </a:r>
          </a:p>
        </p:txBody>
      </p:sp>
      <p:sp>
        <p:nvSpPr>
          <p:cNvPr id="679" name="Shape 679"/>
          <p:cNvSpPr txBox="1"/>
          <p:nvPr/>
        </p:nvSpPr>
        <p:spPr>
          <a:xfrm>
            <a:off x="2505350" y="3629027"/>
            <a:ext cx="892251" cy="24622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000">
                <a:solidFill>
                  <a:srgbClr val="909090"/>
                </a:solidFill>
                <a:latin typeface="Arial"/>
                <a:ea typeface="Arial"/>
                <a:cs typeface="Arial"/>
                <a:sym typeface="Arial"/>
              </a:rPr>
              <a:t>Jenkins</a:t>
            </a:r>
          </a:p>
        </p:txBody>
      </p:sp>
      <p:sp>
        <p:nvSpPr>
          <p:cNvPr id="680" name="Shape 680"/>
          <p:cNvSpPr txBox="1"/>
          <p:nvPr/>
        </p:nvSpPr>
        <p:spPr>
          <a:xfrm>
            <a:off x="3611276" y="3625183"/>
            <a:ext cx="1044706" cy="24622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000">
                <a:solidFill>
                  <a:srgbClr val="909090"/>
                </a:solidFill>
                <a:latin typeface="Arial"/>
                <a:ea typeface="Arial"/>
                <a:cs typeface="Arial"/>
                <a:sym typeface="Arial"/>
              </a:rPr>
              <a:t>Artifactory</a:t>
            </a:r>
          </a:p>
        </p:txBody>
      </p:sp>
      <p:pic>
        <p:nvPicPr>
          <p:cNvPr id="681" name="Shape 681" descr="112__logo.gif"/>
          <p:cNvPicPr preferRelativeResize="0"/>
          <p:nvPr/>
        </p:nvPicPr>
        <p:blipFill rotWithShape="1">
          <a:blip r:embed="rId4">
            <a:alphaModFix/>
          </a:blip>
          <a:srcRect/>
          <a:stretch/>
        </p:blipFill>
        <p:spPr>
          <a:xfrm>
            <a:off x="3901740" y="3131522"/>
            <a:ext cx="472112" cy="472112"/>
          </a:xfrm>
          <a:prstGeom prst="rect">
            <a:avLst/>
          </a:prstGeom>
          <a:noFill/>
          <a:ln>
            <a:noFill/>
          </a:ln>
        </p:spPr>
      </p:pic>
      <p:pic>
        <p:nvPicPr>
          <p:cNvPr id="682" name="Shape 682" descr="GitLab_Logo.svg.png"/>
          <p:cNvPicPr preferRelativeResize="0"/>
          <p:nvPr/>
        </p:nvPicPr>
        <p:blipFill rotWithShape="1">
          <a:blip r:embed="rId5">
            <a:alphaModFix/>
          </a:blip>
          <a:srcRect/>
          <a:stretch/>
        </p:blipFill>
        <p:spPr>
          <a:xfrm>
            <a:off x="1658448" y="3131522"/>
            <a:ext cx="489311" cy="445613"/>
          </a:xfrm>
          <a:prstGeom prst="rect">
            <a:avLst/>
          </a:prstGeom>
          <a:noFill/>
          <a:ln>
            <a:noFill/>
          </a:ln>
        </p:spPr>
      </p:pic>
      <p:pic>
        <p:nvPicPr>
          <p:cNvPr id="683" name="Shape 683" descr="PivotalCloudFoundry-CloudRings-OnLight.png"/>
          <p:cNvPicPr preferRelativeResize="0"/>
          <p:nvPr/>
        </p:nvPicPr>
        <p:blipFill rotWithShape="1">
          <a:blip r:embed="rId6">
            <a:alphaModFix/>
          </a:blip>
          <a:srcRect/>
          <a:stretch/>
        </p:blipFill>
        <p:spPr>
          <a:xfrm>
            <a:off x="6502838" y="3169998"/>
            <a:ext cx="539746" cy="362180"/>
          </a:xfrm>
          <a:prstGeom prst="rect">
            <a:avLst/>
          </a:prstGeom>
          <a:noFill/>
          <a:ln>
            <a:noFill/>
          </a:ln>
        </p:spPr>
      </p:pic>
      <p:pic>
        <p:nvPicPr>
          <p:cNvPr id="684" name="Shape 684"/>
          <p:cNvPicPr preferRelativeResize="0"/>
          <p:nvPr/>
        </p:nvPicPr>
        <p:blipFill rotWithShape="1">
          <a:blip r:embed="rId7">
            <a:alphaModFix/>
          </a:blip>
          <a:srcRect/>
          <a:stretch/>
        </p:blipFill>
        <p:spPr>
          <a:xfrm>
            <a:off x="4205366" y="1267551"/>
            <a:ext cx="873180" cy="917274"/>
          </a:xfrm>
          <a:prstGeom prst="rect">
            <a:avLst/>
          </a:prstGeom>
          <a:noFill/>
          <a:ln>
            <a:noFill/>
          </a:ln>
        </p:spPr>
      </p:pic>
      <p:sp>
        <p:nvSpPr>
          <p:cNvPr id="685" name="Shape 685"/>
          <p:cNvSpPr/>
          <p:nvPr/>
        </p:nvSpPr>
        <p:spPr>
          <a:xfrm>
            <a:off x="9144000" y="2248585"/>
            <a:ext cx="2500941" cy="107721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Arial"/>
                <a:ea typeface="Arial"/>
                <a:cs typeface="Arial"/>
                <a:sym typeface="Arial"/>
              </a:rPr>
              <a:t>Exploratory Questions: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What tools are your teams using today?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18674"/>
              </a:buClr>
              <a:buSzPct val="100000"/>
              <a:buFont typeface="Arial"/>
              <a:buNone/>
            </a:pPr>
            <a:r>
              <a:rPr lang="en-US" sz="2800" b="1">
                <a:solidFill>
                  <a:srgbClr val="018674"/>
                </a:solidFill>
                <a:latin typeface="Arial"/>
                <a:ea typeface="Arial"/>
                <a:cs typeface="Arial"/>
                <a:sym typeface="Arial"/>
              </a:rPr>
              <a:t>Accelerating </a:t>
            </a:r>
            <a:r>
              <a:rPr lang="en-US" sz="2800" b="1">
                <a:solidFill>
                  <a:srgbClr val="008881"/>
                </a:solidFill>
                <a:latin typeface="Arial"/>
                <a:ea typeface="Arial"/>
                <a:cs typeface="Arial"/>
                <a:sym typeface="Arial"/>
              </a:rPr>
              <a:t>the velocity of each iteration</a:t>
            </a:r>
          </a:p>
        </p:txBody>
      </p:sp>
      <p:sp>
        <p:nvSpPr>
          <p:cNvPr id="692" name="Shape 692"/>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15</a:t>
            </a:fld>
            <a:endParaRPr lang="en-US" sz="900">
              <a:solidFill>
                <a:srgbClr val="A5A5A5"/>
              </a:solidFill>
              <a:latin typeface="Arial"/>
              <a:ea typeface="Arial"/>
              <a:cs typeface="Arial"/>
              <a:sym typeface="Arial"/>
            </a:endParaRPr>
          </a:p>
        </p:txBody>
      </p:sp>
      <p:pic>
        <p:nvPicPr>
          <p:cNvPr id="693" name="Shape 693"/>
          <p:cNvPicPr preferRelativeResize="0"/>
          <p:nvPr/>
        </p:nvPicPr>
        <p:blipFill rotWithShape="1">
          <a:blip r:embed="rId3">
            <a:alphaModFix/>
          </a:blip>
          <a:srcRect/>
          <a:stretch/>
        </p:blipFill>
        <p:spPr>
          <a:xfrm>
            <a:off x="1775101" y="2212038"/>
            <a:ext cx="467273" cy="456178"/>
          </a:xfrm>
          <a:prstGeom prst="rect">
            <a:avLst/>
          </a:prstGeom>
          <a:solidFill>
            <a:srgbClr val="FFFFFF"/>
          </a:solidFill>
          <a:ln>
            <a:noFill/>
          </a:ln>
        </p:spPr>
      </p:pic>
      <p:pic>
        <p:nvPicPr>
          <p:cNvPr id="694" name="Shape 694"/>
          <p:cNvPicPr preferRelativeResize="0"/>
          <p:nvPr/>
        </p:nvPicPr>
        <p:blipFill rotWithShape="1">
          <a:blip r:embed="rId4">
            <a:alphaModFix/>
          </a:blip>
          <a:srcRect/>
          <a:stretch/>
        </p:blipFill>
        <p:spPr>
          <a:xfrm>
            <a:off x="4077937" y="948380"/>
            <a:ext cx="416791" cy="416792"/>
          </a:xfrm>
          <a:prstGeom prst="rect">
            <a:avLst/>
          </a:prstGeom>
          <a:noFill/>
          <a:ln>
            <a:noFill/>
          </a:ln>
        </p:spPr>
      </p:pic>
      <p:cxnSp>
        <p:nvCxnSpPr>
          <p:cNvPr id="695" name="Shape 695"/>
          <p:cNvCxnSpPr/>
          <p:nvPr/>
        </p:nvCxnSpPr>
        <p:spPr>
          <a:xfrm flipH="1">
            <a:off x="2375294" y="1643071"/>
            <a:ext cx="1970647" cy="568967"/>
          </a:xfrm>
          <a:prstGeom prst="straightConnector1">
            <a:avLst/>
          </a:prstGeom>
          <a:noFill/>
          <a:ln w="9525" cap="flat" cmpd="sng">
            <a:solidFill>
              <a:srgbClr val="008774"/>
            </a:solidFill>
            <a:prstDash val="dash"/>
            <a:round/>
            <a:headEnd type="none" w="med" len="med"/>
            <a:tailEnd type="stealth" w="lg" len="lg"/>
          </a:ln>
        </p:spPr>
      </p:cxnSp>
      <p:cxnSp>
        <p:nvCxnSpPr>
          <p:cNvPr id="696" name="Shape 696"/>
          <p:cNvCxnSpPr/>
          <p:nvPr/>
        </p:nvCxnSpPr>
        <p:spPr>
          <a:xfrm>
            <a:off x="4345941" y="1643071"/>
            <a:ext cx="510477" cy="568967"/>
          </a:xfrm>
          <a:prstGeom prst="straightConnector1">
            <a:avLst/>
          </a:prstGeom>
          <a:noFill/>
          <a:ln w="9525" cap="flat" cmpd="sng">
            <a:solidFill>
              <a:schemeClr val="accent1"/>
            </a:solidFill>
            <a:prstDash val="dash"/>
            <a:round/>
            <a:headEnd type="none" w="med" len="med"/>
            <a:tailEnd type="stealth" w="lg" len="lg"/>
          </a:ln>
        </p:spPr>
      </p:cxnSp>
      <p:sp>
        <p:nvSpPr>
          <p:cNvPr id="697" name="Shape 697"/>
          <p:cNvSpPr/>
          <p:nvPr/>
        </p:nvSpPr>
        <p:spPr>
          <a:xfrm>
            <a:off x="2612114" y="3698170"/>
            <a:ext cx="3467653" cy="761596"/>
          </a:xfrm>
          <a:prstGeom prst="rect">
            <a:avLst/>
          </a:prstGeom>
          <a:noFill/>
          <a:ln>
            <a:noFill/>
          </a:ln>
        </p:spPr>
        <p:txBody>
          <a:bodyPr wrap="square" lIns="91425" tIns="45700" rIns="91425" bIns="45700" anchor="t" anchorCtr="0">
            <a:noAutofit/>
          </a:bodyPr>
          <a:lstStyle/>
          <a:p>
            <a:pPr marL="0" marR="0" lvl="0" indent="0" algn="l" rtl="0">
              <a:lnSpc>
                <a:spcPct val="130000"/>
              </a:lnSpc>
              <a:spcBef>
                <a:spcPts val="0"/>
              </a:spcBef>
              <a:buSzPct val="25000"/>
              <a:buNone/>
            </a:pPr>
            <a:r>
              <a:rPr lang="en-US" sz="1000">
                <a:solidFill>
                  <a:srgbClr val="000000"/>
                </a:solidFill>
                <a:latin typeface="Arial"/>
                <a:ea typeface="Arial"/>
                <a:cs typeface="Arial"/>
                <a:sym typeface="Arial"/>
              </a:rPr>
              <a:t>- Dev, </a:t>
            </a:r>
            <a:r>
              <a:rPr lang="en-US" sz="1000" i="0" u="none" strike="noStrike" cap="none">
                <a:solidFill>
                  <a:srgbClr val="000000"/>
                </a:solidFill>
                <a:latin typeface="Arial"/>
                <a:ea typeface="Arial"/>
                <a:cs typeface="Arial"/>
                <a:sym typeface="Arial"/>
              </a:rPr>
              <a:t>Test, </a:t>
            </a:r>
            <a:r>
              <a:rPr lang="en-US" sz="1000">
                <a:solidFill>
                  <a:srgbClr val="000000"/>
                </a:solidFill>
                <a:latin typeface="Arial"/>
                <a:ea typeface="Arial"/>
                <a:cs typeface="Arial"/>
                <a:sym typeface="Arial"/>
              </a:rPr>
              <a:t>S</a:t>
            </a:r>
            <a:r>
              <a:rPr lang="en-US" sz="1000" i="0" u="none" strike="noStrike" cap="none">
                <a:solidFill>
                  <a:srgbClr val="000000"/>
                </a:solidFill>
                <a:latin typeface="Arial"/>
                <a:ea typeface="Arial"/>
                <a:cs typeface="Arial"/>
                <a:sym typeface="Arial"/>
              </a:rPr>
              <a:t>taging and Production on the same platform</a:t>
            </a:r>
          </a:p>
          <a:p>
            <a:pPr marL="0" marR="0" lvl="0" indent="0" algn="l" rtl="0">
              <a:lnSpc>
                <a:spcPct val="130000"/>
              </a:lnSpc>
              <a:spcBef>
                <a:spcPts val="0"/>
              </a:spcBef>
              <a:buSzPct val="25000"/>
              <a:buNone/>
            </a:pPr>
            <a:r>
              <a:rPr lang="en-US" sz="1000">
                <a:solidFill>
                  <a:srgbClr val="000000"/>
                </a:solidFill>
                <a:latin typeface="Arial"/>
                <a:ea typeface="Arial"/>
                <a:cs typeface="Arial"/>
                <a:sym typeface="Arial"/>
              </a:rPr>
              <a:t>- Bit for bit consistent environments</a:t>
            </a:r>
          </a:p>
          <a:p>
            <a:pPr marL="0" marR="0" lvl="0" indent="0" algn="l" rtl="0">
              <a:lnSpc>
                <a:spcPct val="130000"/>
              </a:lnSpc>
              <a:spcBef>
                <a:spcPts val="0"/>
              </a:spcBef>
              <a:buSzPct val="25000"/>
              <a:buNone/>
            </a:pPr>
            <a:r>
              <a:rPr lang="en-US" sz="1000">
                <a:solidFill>
                  <a:srgbClr val="000000"/>
                </a:solidFill>
                <a:latin typeface="Arial"/>
                <a:ea typeface="Arial"/>
                <a:cs typeface="Arial"/>
                <a:sym typeface="Arial"/>
              </a:rPr>
              <a:t>- Logical groupings of user access controls</a:t>
            </a:r>
          </a:p>
        </p:txBody>
      </p:sp>
      <p:sp>
        <p:nvSpPr>
          <p:cNvPr id="698" name="Shape 698"/>
          <p:cNvSpPr/>
          <p:nvPr/>
        </p:nvSpPr>
        <p:spPr>
          <a:xfrm>
            <a:off x="3679752" y="1396850"/>
            <a:ext cx="1332378" cy="24622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a:solidFill>
                  <a:srgbClr val="7F7F7F"/>
                </a:solidFill>
                <a:latin typeface="Arial"/>
                <a:ea typeface="Arial"/>
                <a:cs typeface="Arial"/>
                <a:sym typeface="Arial"/>
              </a:rPr>
              <a:t>Spring Cloud Config</a:t>
            </a:r>
          </a:p>
        </p:txBody>
      </p:sp>
      <p:sp>
        <p:nvSpPr>
          <p:cNvPr id="699" name="Shape 699"/>
          <p:cNvSpPr/>
          <p:nvPr/>
        </p:nvSpPr>
        <p:spPr>
          <a:xfrm>
            <a:off x="1474921" y="2805592"/>
            <a:ext cx="1331526" cy="584123"/>
          </a:xfrm>
          <a:prstGeom prst="roundRect">
            <a:avLst>
              <a:gd name="adj" fmla="val 16667"/>
            </a:avLst>
          </a:prstGeom>
          <a:solidFill>
            <a:srgbClr val="D4E5E2"/>
          </a:solidFill>
          <a:ln w="9525" cap="flat" cmpd="sng">
            <a:solidFill>
              <a:schemeClr val="accent1"/>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SzPct val="25000"/>
              <a:buNone/>
            </a:pPr>
            <a:r>
              <a:rPr lang="en-US" sz="1800">
                <a:solidFill>
                  <a:srgbClr val="008774"/>
                </a:solidFill>
                <a:latin typeface="Arial"/>
                <a:ea typeface="Arial"/>
                <a:cs typeface="Arial"/>
                <a:sym typeface="Arial"/>
              </a:rPr>
              <a:t>Dev</a:t>
            </a:r>
          </a:p>
        </p:txBody>
      </p:sp>
      <p:sp>
        <p:nvSpPr>
          <p:cNvPr id="700" name="Shape 700"/>
          <p:cNvSpPr/>
          <p:nvPr/>
        </p:nvSpPr>
        <p:spPr>
          <a:xfrm>
            <a:off x="2990630" y="2805592"/>
            <a:ext cx="1331526" cy="584123"/>
          </a:xfrm>
          <a:prstGeom prst="roundRect">
            <a:avLst>
              <a:gd name="adj" fmla="val 16667"/>
            </a:avLst>
          </a:prstGeom>
          <a:solidFill>
            <a:srgbClr val="D4E5E2"/>
          </a:solidFill>
          <a:ln w="9525" cap="flat" cmpd="sng">
            <a:solidFill>
              <a:schemeClr val="accent1"/>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SzPct val="25000"/>
              <a:buNone/>
            </a:pPr>
            <a:r>
              <a:rPr lang="en-US" sz="1800">
                <a:solidFill>
                  <a:srgbClr val="008774"/>
                </a:solidFill>
                <a:latin typeface="Arial"/>
                <a:ea typeface="Arial"/>
                <a:cs typeface="Arial"/>
                <a:sym typeface="Arial"/>
              </a:rPr>
              <a:t>UAT</a:t>
            </a:r>
          </a:p>
        </p:txBody>
      </p:sp>
      <p:sp>
        <p:nvSpPr>
          <p:cNvPr id="701" name="Shape 701"/>
          <p:cNvSpPr/>
          <p:nvPr/>
        </p:nvSpPr>
        <p:spPr>
          <a:xfrm>
            <a:off x="4495041" y="2805592"/>
            <a:ext cx="1331526" cy="584123"/>
          </a:xfrm>
          <a:prstGeom prst="roundRect">
            <a:avLst>
              <a:gd name="adj" fmla="val 16667"/>
            </a:avLst>
          </a:prstGeom>
          <a:solidFill>
            <a:srgbClr val="D4E5E2"/>
          </a:solidFill>
          <a:ln w="9525" cap="flat" cmpd="sng">
            <a:solidFill>
              <a:schemeClr val="accent1"/>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SzPct val="25000"/>
              <a:buNone/>
            </a:pPr>
            <a:r>
              <a:rPr lang="en-US" sz="1800">
                <a:solidFill>
                  <a:srgbClr val="008774"/>
                </a:solidFill>
                <a:latin typeface="Arial"/>
                <a:ea typeface="Arial"/>
                <a:cs typeface="Arial"/>
                <a:sym typeface="Arial"/>
              </a:rPr>
              <a:t>Staging</a:t>
            </a:r>
          </a:p>
        </p:txBody>
      </p:sp>
      <p:sp>
        <p:nvSpPr>
          <p:cNvPr id="702" name="Shape 702"/>
          <p:cNvSpPr/>
          <p:nvPr/>
        </p:nvSpPr>
        <p:spPr>
          <a:xfrm>
            <a:off x="5990275" y="2805600"/>
            <a:ext cx="1371300" cy="584100"/>
          </a:xfrm>
          <a:prstGeom prst="roundRect">
            <a:avLst>
              <a:gd name="adj" fmla="val 16667"/>
            </a:avLst>
          </a:prstGeom>
          <a:solidFill>
            <a:srgbClr val="D4E5E2"/>
          </a:solidFill>
          <a:ln w="9525" cap="flat" cmpd="sng">
            <a:solidFill>
              <a:schemeClr val="accent1"/>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SzPct val="25000"/>
              <a:buNone/>
            </a:pPr>
            <a:r>
              <a:rPr lang="en-US" sz="1800">
                <a:solidFill>
                  <a:srgbClr val="008774"/>
                </a:solidFill>
                <a:latin typeface="Arial"/>
                <a:ea typeface="Arial"/>
                <a:cs typeface="Arial"/>
                <a:sym typeface="Arial"/>
              </a:rPr>
              <a:t>Production</a:t>
            </a:r>
          </a:p>
        </p:txBody>
      </p:sp>
      <p:cxnSp>
        <p:nvCxnSpPr>
          <p:cNvPr id="703" name="Shape 703"/>
          <p:cNvCxnSpPr>
            <a:stCxn id="698" idx="2"/>
          </p:cNvCxnSpPr>
          <p:nvPr/>
        </p:nvCxnSpPr>
        <p:spPr>
          <a:xfrm>
            <a:off x="4345941" y="1643071"/>
            <a:ext cx="1862700" cy="569100"/>
          </a:xfrm>
          <a:prstGeom prst="straightConnector1">
            <a:avLst/>
          </a:prstGeom>
          <a:noFill/>
          <a:ln w="9525" cap="flat" cmpd="sng">
            <a:solidFill>
              <a:schemeClr val="accent1"/>
            </a:solidFill>
            <a:prstDash val="dash"/>
            <a:round/>
            <a:headEnd type="none" w="med" len="med"/>
            <a:tailEnd type="stealth" w="lg" len="lg"/>
          </a:ln>
        </p:spPr>
      </p:cxnSp>
      <p:cxnSp>
        <p:nvCxnSpPr>
          <p:cNvPr id="704" name="Shape 704"/>
          <p:cNvCxnSpPr/>
          <p:nvPr/>
        </p:nvCxnSpPr>
        <p:spPr>
          <a:xfrm flipH="1">
            <a:off x="3786360" y="1643071"/>
            <a:ext cx="535796" cy="568967"/>
          </a:xfrm>
          <a:prstGeom prst="straightConnector1">
            <a:avLst/>
          </a:prstGeom>
          <a:noFill/>
          <a:ln w="9525" cap="flat" cmpd="sng">
            <a:solidFill>
              <a:schemeClr val="accent1"/>
            </a:solidFill>
            <a:prstDash val="dash"/>
            <a:round/>
            <a:headEnd type="none" w="med" len="med"/>
            <a:tailEnd type="stealth"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3"/>
                                        </p:tgtEl>
                                        <p:attrNameLst>
                                          <p:attrName>style.visibility</p:attrName>
                                        </p:attrNameLst>
                                      </p:cBhvr>
                                      <p:to>
                                        <p:strVal val="visible"/>
                                      </p:to>
                                    </p:set>
                                  </p:childTnLst>
                                </p:cTn>
                              </p:par>
                              <p:par>
                                <p:cTn id="11" presetID="1" presetClass="exit" presetSubtype="0" fill="hold" nodeType="withEffect">
                                  <p:stCondLst>
                                    <p:cond delay="1000"/>
                                  </p:stCondLst>
                                  <p:childTnLst>
                                    <p:set>
                                      <p:cBhvr>
                                        <p:cTn id="12" dur="1" fill="hold">
                                          <p:stCondLst>
                                            <p:cond delay="1"/>
                                          </p:stCondLst>
                                        </p:cTn>
                                        <p:tgtEl>
                                          <p:spTgt spid="695"/>
                                        </p:tgtEl>
                                        <p:attrNameLst>
                                          <p:attrName>style.visibility</p:attrName>
                                        </p:attrNameLst>
                                      </p:cBhvr>
                                      <p:to>
                                        <p:strVal val="hidden"/>
                                      </p:to>
                                    </p:set>
                                  </p:childTnLst>
                                </p:cTn>
                              </p:par>
                            </p:childTnLst>
                          </p:cTn>
                        </p:par>
                        <p:par>
                          <p:cTn id="13" fill="hold">
                            <p:stCondLst>
                              <p:cond delay="1"/>
                            </p:stCondLst>
                            <p:childTnLst>
                              <p:par>
                                <p:cTn id="14" presetID="1" presetClass="entr" presetSubtype="0" fill="hold" nodeType="afterEffect">
                                  <p:stCondLst>
                                    <p:cond delay="0"/>
                                  </p:stCondLst>
                                  <p:childTnLst>
                                    <p:set>
                                      <p:cBhvr>
                                        <p:cTn id="15" dur="1" fill="hold">
                                          <p:stCondLst>
                                            <p:cond delay="0"/>
                                          </p:stCondLst>
                                        </p:cTn>
                                        <p:tgtEl>
                                          <p:spTgt spid="704"/>
                                        </p:tgtEl>
                                        <p:attrNameLst>
                                          <p:attrName>style.visibility</p:attrName>
                                        </p:attrNameLst>
                                      </p:cBhvr>
                                      <p:to>
                                        <p:strVal val="visible"/>
                                      </p:to>
                                    </p:set>
                                  </p:childTnLst>
                                </p:cTn>
                              </p:par>
                            </p:childTnLst>
                          </p:cTn>
                        </p:par>
                        <p:par>
                          <p:cTn id="16" fill="hold">
                            <p:stCondLst>
                              <p:cond delay="2"/>
                            </p:stCondLst>
                            <p:childTnLst>
                              <p:par>
                                <p:cTn id="17" presetID="1" presetClass="exit" presetSubtype="0" fill="hold" nodeType="afterEffect">
                                  <p:stCondLst>
                                    <p:cond delay="1000"/>
                                  </p:stCondLst>
                                  <p:childTnLst>
                                    <p:set>
                                      <p:cBhvr>
                                        <p:cTn id="18" dur="1" fill="hold">
                                          <p:stCondLst>
                                            <p:cond delay="1"/>
                                          </p:stCondLst>
                                        </p:cTn>
                                        <p:tgtEl>
                                          <p:spTgt spid="704"/>
                                        </p:tgtEl>
                                        <p:attrNameLst>
                                          <p:attrName>style.visibility</p:attrName>
                                        </p:attrNameLst>
                                      </p:cBhvr>
                                      <p:to>
                                        <p:strVal val="hidden"/>
                                      </p:to>
                                    </p:set>
                                  </p:childTnLst>
                                </p:cTn>
                              </p:par>
                            </p:childTnLst>
                          </p:cTn>
                        </p:par>
                        <p:par>
                          <p:cTn id="19" fill="hold">
                            <p:stCondLst>
                              <p:cond delay="3"/>
                            </p:stCondLst>
                            <p:childTnLst>
                              <p:par>
                                <p:cTn id="20" presetID="1" presetClass="entr" presetSubtype="0" fill="hold" nodeType="afterEffect">
                                  <p:stCondLst>
                                    <p:cond delay="0"/>
                                  </p:stCondLst>
                                  <p:childTnLst>
                                    <p:set>
                                      <p:cBhvr>
                                        <p:cTn id="21" dur="1" fill="hold">
                                          <p:stCondLst>
                                            <p:cond delay="0"/>
                                          </p:stCondLst>
                                        </p:cTn>
                                        <p:tgtEl>
                                          <p:spTgt spid="696"/>
                                        </p:tgtEl>
                                        <p:attrNameLst>
                                          <p:attrName>style.visibility</p:attrName>
                                        </p:attrNameLst>
                                      </p:cBhvr>
                                      <p:to>
                                        <p:strVal val="visible"/>
                                      </p:to>
                                    </p:set>
                                  </p:childTnLst>
                                </p:cTn>
                              </p:par>
                            </p:childTnLst>
                          </p:cTn>
                        </p:par>
                        <p:par>
                          <p:cTn id="22" fill="hold">
                            <p:stCondLst>
                              <p:cond delay="4"/>
                            </p:stCondLst>
                            <p:childTnLst>
                              <p:par>
                                <p:cTn id="23" presetID="1" presetClass="exit" presetSubtype="0" fill="hold" nodeType="afterEffect">
                                  <p:stCondLst>
                                    <p:cond delay="1000"/>
                                  </p:stCondLst>
                                  <p:childTnLst>
                                    <p:set>
                                      <p:cBhvr>
                                        <p:cTn id="24" dur="1" fill="hold">
                                          <p:stCondLst>
                                            <p:cond delay="1"/>
                                          </p:stCondLst>
                                        </p:cTn>
                                        <p:tgtEl>
                                          <p:spTgt spid="696"/>
                                        </p:tgtEl>
                                        <p:attrNameLst>
                                          <p:attrName>style.visibility</p:attrName>
                                        </p:attrNameLst>
                                      </p:cBhvr>
                                      <p:to>
                                        <p:strVal val="hidden"/>
                                      </p:to>
                                    </p:set>
                                  </p:childTnLst>
                                </p:cTn>
                              </p:par>
                            </p:childTnLst>
                          </p:cTn>
                        </p:par>
                        <p:par>
                          <p:cTn id="25" fill="hold">
                            <p:stCondLst>
                              <p:cond delay="5"/>
                            </p:stCondLst>
                            <p:childTnLst>
                              <p:par>
                                <p:cTn id="26" presetID="1" presetClass="entr" presetSubtype="0" fill="hold" nodeType="afterEffect">
                                  <p:stCondLst>
                                    <p:cond delay="0"/>
                                  </p:stCondLst>
                                  <p:childTnLst>
                                    <p:set>
                                      <p:cBhvr>
                                        <p:cTn id="27" dur="1" fill="hold">
                                          <p:stCondLst>
                                            <p:cond delay="0"/>
                                          </p:stCondLst>
                                        </p:cTn>
                                        <p:tgtEl>
                                          <p:spTgt spid="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a:solidFill>
                  <a:srgbClr val="008774"/>
                </a:solidFill>
                <a:latin typeface="Arial"/>
                <a:ea typeface="Arial"/>
                <a:cs typeface="Arial"/>
                <a:sym typeface="Arial"/>
              </a:rPr>
              <a:t>Everything to Deploy and Manage the App</a:t>
            </a:r>
          </a:p>
        </p:txBody>
      </p:sp>
      <p:sp>
        <p:nvSpPr>
          <p:cNvPr id="711" name="Shape 711"/>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16</a:t>
            </a:fld>
            <a:endParaRPr lang="en-US" sz="900">
              <a:solidFill>
                <a:srgbClr val="A5A5A5"/>
              </a:solidFill>
              <a:latin typeface="Arial"/>
              <a:ea typeface="Arial"/>
              <a:cs typeface="Arial"/>
              <a:sym typeface="Arial"/>
            </a:endParaRPr>
          </a:p>
        </p:txBody>
      </p:sp>
      <p:grpSp>
        <p:nvGrpSpPr>
          <p:cNvPr id="712" name="Shape 712"/>
          <p:cNvGrpSpPr/>
          <p:nvPr/>
        </p:nvGrpSpPr>
        <p:grpSpPr>
          <a:xfrm>
            <a:off x="759971" y="966730"/>
            <a:ext cx="7339593" cy="4271594"/>
            <a:chOff x="496669" y="858315"/>
            <a:chExt cx="7669263" cy="4463461"/>
          </a:xfrm>
        </p:grpSpPr>
        <p:pic>
          <p:nvPicPr>
            <p:cNvPr id="713" name="Shape 713"/>
            <p:cNvPicPr preferRelativeResize="0"/>
            <p:nvPr/>
          </p:nvPicPr>
          <p:blipFill rotWithShape="1">
            <a:blip r:embed="rId3">
              <a:alphaModFix/>
            </a:blip>
            <a:srcRect t="1" r="1901" b="-2862"/>
            <a:stretch/>
          </p:blipFill>
          <p:spPr>
            <a:xfrm>
              <a:off x="496669" y="2111682"/>
              <a:ext cx="3577174" cy="3210094"/>
            </a:xfrm>
            <a:prstGeom prst="rect">
              <a:avLst/>
            </a:prstGeom>
            <a:noFill/>
            <a:ln>
              <a:noFill/>
            </a:ln>
          </p:spPr>
        </p:pic>
        <p:sp>
          <p:nvSpPr>
            <p:cNvPr id="714" name="Shape 714"/>
            <p:cNvSpPr/>
            <p:nvPr/>
          </p:nvSpPr>
          <p:spPr>
            <a:xfrm rot="-5400000">
              <a:off x="1474087" y="1708428"/>
              <a:ext cx="3744472" cy="2114181"/>
            </a:xfrm>
            <a:prstGeom prst="triangle">
              <a:avLst>
                <a:gd name="adj" fmla="val 39226"/>
              </a:avLst>
            </a:prstGeom>
            <a:gradFill>
              <a:gsLst>
                <a:gs pos="0">
                  <a:srgbClr val="474747">
                    <a:alpha val="65882"/>
                  </a:srgbClr>
                </a:gs>
                <a:gs pos="100000">
                  <a:srgbClr val="FFFFFF">
                    <a:alpha val="29803"/>
                  </a:srgbClr>
                </a:gs>
              </a:gsLst>
              <a:lin ang="1620000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15" name="Shape 715"/>
            <p:cNvSpPr/>
            <p:nvPr/>
          </p:nvSpPr>
          <p:spPr>
            <a:xfrm>
              <a:off x="4214327" y="858315"/>
              <a:ext cx="3951605" cy="3834068"/>
            </a:xfrm>
            <a:prstGeom prst="roundRect">
              <a:avLst>
                <a:gd name="adj" fmla="val 10301"/>
              </a:avLst>
            </a:prstGeom>
            <a:solidFill>
              <a:srgbClr val="EFEFEF"/>
            </a:solidFill>
            <a:ln w="19050" cap="flat" cmpd="sng">
              <a:solidFill>
                <a:srgbClr val="B3B3B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grpSp>
          <p:nvGrpSpPr>
            <p:cNvPr id="716" name="Shape 716"/>
            <p:cNvGrpSpPr/>
            <p:nvPr/>
          </p:nvGrpSpPr>
          <p:grpSpPr>
            <a:xfrm>
              <a:off x="4582434" y="3727159"/>
              <a:ext cx="1794116" cy="723922"/>
              <a:chOff x="4585749" y="1202130"/>
              <a:chExt cx="1794116" cy="723922"/>
            </a:xfrm>
          </p:grpSpPr>
          <p:pic>
            <p:nvPicPr>
              <p:cNvPr id="717" name="Shape 717"/>
              <p:cNvPicPr preferRelativeResize="0"/>
              <p:nvPr/>
            </p:nvPicPr>
            <p:blipFill rotWithShape="1">
              <a:blip r:embed="rId4">
                <a:alphaModFix/>
              </a:blip>
              <a:srcRect/>
              <a:stretch/>
            </p:blipFill>
            <p:spPr>
              <a:xfrm>
                <a:off x="4585749" y="1202130"/>
                <a:ext cx="613560" cy="613560"/>
              </a:xfrm>
              <a:prstGeom prst="rect">
                <a:avLst/>
              </a:prstGeom>
              <a:noFill/>
              <a:ln>
                <a:noFill/>
              </a:ln>
            </p:spPr>
          </p:pic>
          <p:sp>
            <p:nvSpPr>
              <p:cNvPr id="718" name="Shape 718"/>
              <p:cNvSpPr txBox="1"/>
              <p:nvPr/>
            </p:nvSpPr>
            <p:spPr>
              <a:xfrm>
                <a:off x="5308164" y="1202130"/>
                <a:ext cx="1071701" cy="723922"/>
              </a:xfrm>
              <a:prstGeom prst="rect">
                <a:avLst/>
              </a:prstGeom>
              <a:noFill/>
              <a:ln>
                <a:noFill/>
              </a:ln>
            </p:spPr>
            <p:txBody>
              <a:bodyPr wrap="square" lIns="20950" tIns="20950" rIns="20950" bIns="20950" anchor="ctr" anchorCtr="0">
                <a:noAutofit/>
              </a:bodyPr>
              <a:lstStyle/>
              <a:p>
                <a:pPr marL="0" marR="0" lvl="0" indent="0" algn="l" rtl="0">
                  <a:spcBef>
                    <a:spcPts val="0"/>
                  </a:spcBef>
                  <a:spcAft>
                    <a:spcPts val="0"/>
                  </a:spcAft>
                  <a:buSzPct val="25000"/>
                  <a:buNone/>
                </a:pPr>
                <a:r>
                  <a:rPr lang="en-US" sz="1100" b="1">
                    <a:solidFill>
                      <a:srgbClr val="474747"/>
                    </a:solidFill>
                    <a:latin typeface="Arial"/>
                    <a:ea typeface="Arial"/>
                    <a:cs typeface="Arial"/>
                    <a:sym typeface="Arial"/>
                  </a:rPr>
                  <a:t>4. Health management</a:t>
                </a:r>
              </a:p>
            </p:txBody>
          </p:sp>
        </p:grpSp>
        <p:grpSp>
          <p:nvGrpSpPr>
            <p:cNvPr id="719" name="Shape 719"/>
            <p:cNvGrpSpPr/>
            <p:nvPr/>
          </p:nvGrpSpPr>
          <p:grpSpPr>
            <a:xfrm>
              <a:off x="4582434" y="2085194"/>
              <a:ext cx="1625474" cy="613560"/>
              <a:chOff x="4575490" y="2013924"/>
              <a:chExt cx="1625474" cy="613560"/>
            </a:xfrm>
          </p:grpSpPr>
          <p:pic>
            <p:nvPicPr>
              <p:cNvPr id="720" name="Shape 720" descr="APM.png"/>
              <p:cNvPicPr preferRelativeResize="0"/>
              <p:nvPr/>
            </p:nvPicPr>
            <p:blipFill rotWithShape="1">
              <a:blip r:embed="rId5">
                <a:alphaModFix/>
              </a:blip>
              <a:srcRect/>
              <a:stretch/>
            </p:blipFill>
            <p:spPr>
              <a:xfrm>
                <a:off x="4575490" y="2013924"/>
                <a:ext cx="613560" cy="613560"/>
              </a:xfrm>
              <a:prstGeom prst="rect">
                <a:avLst/>
              </a:prstGeom>
              <a:noFill/>
              <a:ln>
                <a:noFill/>
              </a:ln>
            </p:spPr>
          </p:pic>
          <p:sp>
            <p:nvSpPr>
              <p:cNvPr id="721" name="Shape 721"/>
              <p:cNvSpPr txBox="1"/>
              <p:nvPr/>
            </p:nvSpPr>
            <p:spPr>
              <a:xfrm>
                <a:off x="5292060" y="2103749"/>
                <a:ext cx="908904" cy="278488"/>
              </a:xfrm>
              <a:prstGeom prst="rect">
                <a:avLst/>
              </a:prstGeom>
              <a:noFill/>
              <a:ln>
                <a:noFill/>
              </a:ln>
            </p:spPr>
            <p:txBody>
              <a:bodyPr wrap="square" lIns="20950" tIns="20950" rIns="20950" bIns="20950" anchor="ctr" anchorCtr="0">
                <a:noAutofit/>
              </a:bodyPr>
              <a:lstStyle/>
              <a:p>
                <a:pPr marL="0" marR="0" lvl="0" indent="0" algn="l" rtl="0">
                  <a:spcBef>
                    <a:spcPts val="0"/>
                  </a:spcBef>
                  <a:spcAft>
                    <a:spcPts val="0"/>
                  </a:spcAft>
                  <a:buSzPct val="25000"/>
                  <a:buNone/>
                </a:pPr>
                <a:r>
                  <a:rPr lang="en-US" sz="1100" b="1">
                    <a:solidFill>
                      <a:srgbClr val="474747"/>
                    </a:solidFill>
                    <a:latin typeface="Arial"/>
                    <a:ea typeface="Arial"/>
                    <a:cs typeface="Arial"/>
                    <a:sym typeface="Arial"/>
                  </a:rPr>
                  <a:t>2. Metrics</a:t>
                </a:r>
              </a:p>
            </p:txBody>
          </p:sp>
        </p:grpSp>
        <p:grpSp>
          <p:nvGrpSpPr>
            <p:cNvPr id="722" name="Shape 722"/>
            <p:cNvGrpSpPr/>
            <p:nvPr/>
          </p:nvGrpSpPr>
          <p:grpSpPr>
            <a:xfrm>
              <a:off x="4582434" y="2824800"/>
              <a:ext cx="1625474" cy="723922"/>
              <a:chOff x="4575490" y="2746177"/>
              <a:chExt cx="1625474" cy="723922"/>
            </a:xfrm>
          </p:grpSpPr>
          <p:pic>
            <p:nvPicPr>
              <p:cNvPr id="723" name="Shape 723"/>
              <p:cNvPicPr preferRelativeResize="0"/>
              <p:nvPr/>
            </p:nvPicPr>
            <p:blipFill rotWithShape="1">
              <a:blip r:embed="rId6">
                <a:alphaModFix/>
              </a:blip>
              <a:srcRect/>
              <a:stretch/>
            </p:blipFill>
            <p:spPr>
              <a:xfrm>
                <a:off x="4575490" y="2824800"/>
                <a:ext cx="620780" cy="620780"/>
              </a:xfrm>
              <a:prstGeom prst="rect">
                <a:avLst/>
              </a:prstGeom>
              <a:noFill/>
              <a:ln>
                <a:noFill/>
              </a:ln>
            </p:spPr>
          </p:pic>
          <p:sp>
            <p:nvSpPr>
              <p:cNvPr id="724" name="Shape 724"/>
              <p:cNvSpPr txBox="1"/>
              <p:nvPr/>
            </p:nvSpPr>
            <p:spPr>
              <a:xfrm>
                <a:off x="5284800" y="2746177"/>
                <a:ext cx="916164" cy="723922"/>
              </a:xfrm>
              <a:prstGeom prst="rect">
                <a:avLst/>
              </a:prstGeom>
              <a:noFill/>
              <a:ln>
                <a:noFill/>
              </a:ln>
            </p:spPr>
            <p:txBody>
              <a:bodyPr wrap="square" lIns="20950" tIns="20950" rIns="20950" bIns="20950" anchor="ctr" anchorCtr="0">
                <a:noAutofit/>
              </a:bodyPr>
              <a:lstStyle/>
              <a:p>
                <a:pPr marL="0" marR="0" lvl="0" indent="0" algn="l" rtl="0">
                  <a:spcBef>
                    <a:spcPts val="0"/>
                  </a:spcBef>
                  <a:spcAft>
                    <a:spcPts val="0"/>
                  </a:spcAft>
                  <a:buSzPct val="25000"/>
                  <a:buNone/>
                </a:pPr>
                <a:r>
                  <a:rPr lang="en-US" sz="1100" b="1">
                    <a:solidFill>
                      <a:srgbClr val="474747"/>
                    </a:solidFill>
                    <a:latin typeface="Arial"/>
                    <a:ea typeface="Arial"/>
                    <a:cs typeface="Arial"/>
                    <a:sym typeface="Arial"/>
                  </a:rPr>
                  <a:t>3. Log Aggregation</a:t>
                </a:r>
              </a:p>
            </p:txBody>
          </p:sp>
        </p:grpSp>
        <p:grpSp>
          <p:nvGrpSpPr>
            <p:cNvPr id="725" name="Shape 725"/>
            <p:cNvGrpSpPr/>
            <p:nvPr/>
          </p:nvGrpSpPr>
          <p:grpSpPr>
            <a:xfrm>
              <a:off x="4582434" y="1221825"/>
              <a:ext cx="1641897" cy="723922"/>
              <a:chOff x="4585749" y="3566879"/>
              <a:chExt cx="1641897" cy="723922"/>
            </a:xfrm>
          </p:grpSpPr>
          <p:pic>
            <p:nvPicPr>
              <p:cNvPr id="726" name="Shape 726"/>
              <p:cNvPicPr preferRelativeResize="0"/>
              <p:nvPr/>
            </p:nvPicPr>
            <p:blipFill rotWithShape="1">
              <a:blip r:embed="rId7">
                <a:alphaModFix/>
              </a:blip>
              <a:srcRect/>
              <a:stretch/>
            </p:blipFill>
            <p:spPr>
              <a:xfrm>
                <a:off x="4585749" y="3636603"/>
                <a:ext cx="620780" cy="620780"/>
              </a:xfrm>
              <a:prstGeom prst="rect">
                <a:avLst/>
              </a:prstGeom>
              <a:noFill/>
              <a:ln>
                <a:noFill/>
              </a:ln>
            </p:spPr>
          </p:pic>
          <p:sp>
            <p:nvSpPr>
              <p:cNvPr id="727" name="Shape 727"/>
              <p:cNvSpPr txBox="1"/>
              <p:nvPr/>
            </p:nvSpPr>
            <p:spPr>
              <a:xfrm>
                <a:off x="5311482" y="3566879"/>
                <a:ext cx="916164" cy="723922"/>
              </a:xfrm>
              <a:prstGeom prst="rect">
                <a:avLst/>
              </a:prstGeom>
              <a:noFill/>
              <a:ln>
                <a:noFill/>
              </a:ln>
            </p:spPr>
            <p:txBody>
              <a:bodyPr wrap="square" lIns="20950" tIns="20950" rIns="20950" bIns="20950" anchor="ctr" anchorCtr="0">
                <a:noAutofit/>
              </a:bodyPr>
              <a:lstStyle/>
              <a:p>
                <a:pPr marL="0" marR="0" lvl="0" indent="0" algn="l" rtl="0">
                  <a:spcBef>
                    <a:spcPts val="0"/>
                  </a:spcBef>
                  <a:spcAft>
                    <a:spcPts val="0"/>
                  </a:spcAft>
                  <a:buSzPct val="25000"/>
                  <a:buNone/>
                </a:pPr>
                <a:r>
                  <a:rPr lang="en-US" sz="1100" b="1">
                    <a:solidFill>
                      <a:srgbClr val="474747"/>
                    </a:solidFill>
                    <a:latin typeface="Arial"/>
                    <a:ea typeface="Arial"/>
                    <a:cs typeface="Arial"/>
                    <a:sym typeface="Arial"/>
                  </a:rPr>
                  <a:t>1. Roles and Policy</a:t>
                </a:r>
              </a:p>
            </p:txBody>
          </p:sp>
        </p:grpSp>
        <p:grpSp>
          <p:nvGrpSpPr>
            <p:cNvPr id="728" name="Shape 728"/>
            <p:cNvGrpSpPr/>
            <p:nvPr/>
          </p:nvGrpSpPr>
          <p:grpSpPr>
            <a:xfrm>
              <a:off x="6376552" y="1228715"/>
              <a:ext cx="1638213" cy="723922"/>
              <a:chOff x="6376552" y="1209346"/>
              <a:chExt cx="1638213" cy="723922"/>
            </a:xfrm>
          </p:grpSpPr>
          <p:pic>
            <p:nvPicPr>
              <p:cNvPr id="729" name="Shape 729"/>
              <p:cNvPicPr preferRelativeResize="0"/>
              <p:nvPr/>
            </p:nvPicPr>
            <p:blipFill rotWithShape="1">
              <a:blip r:embed="rId8">
                <a:alphaModFix/>
              </a:blip>
              <a:srcRect/>
              <a:stretch/>
            </p:blipFill>
            <p:spPr>
              <a:xfrm>
                <a:off x="6376552" y="1209346"/>
                <a:ext cx="620780" cy="620780"/>
              </a:xfrm>
              <a:prstGeom prst="rect">
                <a:avLst/>
              </a:prstGeom>
              <a:noFill/>
              <a:ln>
                <a:noFill/>
              </a:ln>
            </p:spPr>
          </p:pic>
          <p:sp>
            <p:nvSpPr>
              <p:cNvPr id="730" name="Shape 730"/>
              <p:cNvSpPr txBox="1"/>
              <p:nvPr/>
            </p:nvSpPr>
            <p:spPr>
              <a:xfrm>
                <a:off x="7098601" y="1209346"/>
                <a:ext cx="916164" cy="723922"/>
              </a:xfrm>
              <a:prstGeom prst="rect">
                <a:avLst/>
              </a:prstGeom>
              <a:noFill/>
              <a:ln>
                <a:noFill/>
              </a:ln>
            </p:spPr>
            <p:txBody>
              <a:bodyPr wrap="square" lIns="20950" tIns="20950" rIns="20950" bIns="20950" anchor="ctr" anchorCtr="0">
                <a:noAutofit/>
              </a:bodyPr>
              <a:lstStyle/>
              <a:p>
                <a:pPr marL="0" marR="0" lvl="0" indent="0" algn="l" rtl="0">
                  <a:spcBef>
                    <a:spcPts val="0"/>
                  </a:spcBef>
                  <a:spcAft>
                    <a:spcPts val="0"/>
                  </a:spcAft>
                  <a:buSzPct val="25000"/>
                  <a:buNone/>
                </a:pPr>
                <a:r>
                  <a:rPr lang="en-US" sz="1100" b="1">
                    <a:solidFill>
                      <a:srgbClr val="474747"/>
                    </a:solidFill>
                    <a:latin typeface="Arial"/>
                    <a:ea typeface="Arial"/>
                    <a:cs typeface="Arial"/>
                    <a:sym typeface="Arial"/>
                  </a:rPr>
                  <a:t>5. Security and Isolation</a:t>
                </a:r>
              </a:p>
            </p:txBody>
          </p:sp>
        </p:grpSp>
        <p:grpSp>
          <p:nvGrpSpPr>
            <p:cNvPr id="731" name="Shape 731"/>
            <p:cNvGrpSpPr/>
            <p:nvPr/>
          </p:nvGrpSpPr>
          <p:grpSpPr>
            <a:xfrm>
              <a:off x="6376552" y="2903423"/>
              <a:ext cx="1638213" cy="620780"/>
              <a:chOff x="6376552" y="2013924"/>
              <a:chExt cx="1638213" cy="620780"/>
            </a:xfrm>
          </p:grpSpPr>
          <p:pic>
            <p:nvPicPr>
              <p:cNvPr id="732" name="Shape 732"/>
              <p:cNvPicPr preferRelativeResize="0"/>
              <p:nvPr/>
            </p:nvPicPr>
            <p:blipFill rotWithShape="1">
              <a:blip r:embed="rId9">
                <a:alphaModFix/>
              </a:blip>
              <a:srcRect/>
              <a:stretch/>
            </p:blipFill>
            <p:spPr>
              <a:xfrm>
                <a:off x="6376552" y="2013924"/>
                <a:ext cx="620780" cy="620780"/>
              </a:xfrm>
              <a:prstGeom prst="rect">
                <a:avLst/>
              </a:prstGeom>
              <a:noFill/>
              <a:ln>
                <a:noFill/>
              </a:ln>
            </p:spPr>
          </p:pic>
          <p:sp>
            <p:nvSpPr>
              <p:cNvPr id="733" name="Shape 733"/>
              <p:cNvSpPr txBox="1"/>
              <p:nvPr/>
            </p:nvSpPr>
            <p:spPr>
              <a:xfrm>
                <a:off x="7098601" y="2129185"/>
                <a:ext cx="916164" cy="392176"/>
              </a:xfrm>
              <a:prstGeom prst="rect">
                <a:avLst/>
              </a:prstGeom>
              <a:noFill/>
              <a:ln>
                <a:noFill/>
              </a:ln>
            </p:spPr>
            <p:txBody>
              <a:bodyPr wrap="square" lIns="20950" tIns="20950" rIns="20950" bIns="20950" anchor="ctr" anchorCtr="0">
                <a:noAutofit/>
              </a:bodyPr>
              <a:lstStyle/>
              <a:p>
                <a:pPr marL="0" marR="0" lvl="0" indent="0" algn="l" rtl="0">
                  <a:spcBef>
                    <a:spcPts val="0"/>
                  </a:spcBef>
                  <a:spcAft>
                    <a:spcPts val="0"/>
                  </a:spcAft>
                  <a:buSzPct val="25000"/>
                  <a:buNone/>
                </a:pPr>
                <a:r>
                  <a:rPr lang="en-US" sz="1100" b="1">
                    <a:solidFill>
                      <a:srgbClr val="474747"/>
                    </a:solidFill>
                    <a:latin typeface="Arial"/>
                    <a:ea typeface="Arial"/>
                    <a:cs typeface="Arial"/>
                    <a:sym typeface="Arial"/>
                  </a:rPr>
                  <a:t>7. Scaling</a:t>
                </a:r>
              </a:p>
            </p:txBody>
          </p:sp>
        </p:grpSp>
        <p:grpSp>
          <p:nvGrpSpPr>
            <p:cNvPr id="734" name="Shape 734"/>
            <p:cNvGrpSpPr/>
            <p:nvPr/>
          </p:nvGrpSpPr>
          <p:grpSpPr>
            <a:xfrm>
              <a:off x="6376552" y="2054091"/>
              <a:ext cx="1715297" cy="723922"/>
              <a:chOff x="6376552" y="2778013"/>
              <a:chExt cx="1715297" cy="723922"/>
            </a:xfrm>
          </p:grpSpPr>
          <p:pic>
            <p:nvPicPr>
              <p:cNvPr id="735" name="Shape 735"/>
              <p:cNvPicPr preferRelativeResize="0"/>
              <p:nvPr/>
            </p:nvPicPr>
            <p:blipFill rotWithShape="1">
              <a:blip r:embed="rId10">
                <a:alphaModFix/>
              </a:blip>
              <a:srcRect/>
              <a:stretch/>
            </p:blipFill>
            <p:spPr>
              <a:xfrm>
                <a:off x="6376552" y="2824800"/>
                <a:ext cx="620780" cy="620780"/>
              </a:xfrm>
              <a:prstGeom prst="rect">
                <a:avLst/>
              </a:prstGeom>
              <a:noFill/>
              <a:ln>
                <a:noFill/>
              </a:ln>
            </p:spPr>
          </p:pic>
          <p:sp>
            <p:nvSpPr>
              <p:cNvPr id="736" name="Shape 736"/>
              <p:cNvSpPr txBox="1"/>
              <p:nvPr/>
            </p:nvSpPr>
            <p:spPr>
              <a:xfrm>
                <a:off x="7098600" y="2778013"/>
                <a:ext cx="993249" cy="723922"/>
              </a:xfrm>
              <a:prstGeom prst="rect">
                <a:avLst/>
              </a:prstGeom>
              <a:noFill/>
              <a:ln>
                <a:noFill/>
              </a:ln>
            </p:spPr>
            <p:txBody>
              <a:bodyPr wrap="square" lIns="20950" tIns="20950" rIns="20950" bIns="20950" anchor="ctr" anchorCtr="0">
                <a:noAutofit/>
              </a:bodyPr>
              <a:lstStyle/>
              <a:p>
                <a:pPr marL="0" marR="0" lvl="0" indent="0" algn="l" rtl="0">
                  <a:spcBef>
                    <a:spcPts val="0"/>
                  </a:spcBef>
                  <a:spcAft>
                    <a:spcPts val="0"/>
                  </a:spcAft>
                  <a:buSzPct val="25000"/>
                  <a:buNone/>
                </a:pPr>
                <a:r>
                  <a:rPr lang="en-US" sz="1100" b="1">
                    <a:solidFill>
                      <a:srgbClr val="474747"/>
                    </a:solidFill>
                    <a:latin typeface="Arial"/>
                    <a:ea typeface="Arial"/>
                    <a:cs typeface="Arial"/>
                    <a:sym typeface="Arial"/>
                  </a:rPr>
                  <a:t>6. Blue-Green deployment</a:t>
                </a: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Shape 742" descr="pcf-metrics-v1.0-dashboard.png"/>
          <p:cNvPicPr preferRelativeResize="0"/>
          <p:nvPr/>
        </p:nvPicPr>
        <p:blipFill rotWithShape="1">
          <a:blip r:embed="rId3">
            <a:alphaModFix/>
          </a:blip>
          <a:srcRect/>
          <a:stretch/>
        </p:blipFill>
        <p:spPr>
          <a:xfrm>
            <a:off x="3581204" y="1051507"/>
            <a:ext cx="5063386" cy="3562536"/>
          </a:xfrm>
          <a:prstGeom prst="rect">
            <a:avLst/>
          </a:prstGeom>
          <a:noFill/>
          <a:ln>
            <a:noFill/>
          </a:ln>
        </p:spPr>
      </p:pic>
      <p:sp>
        <p:nvSpPr>
          <p:cNvPr id="743" name="Shape 743"/>
          <p:cNvSpPr txBox="1"/>
          <p:nvPr/>
        </p:nvSpPr>
        <p:spPr>
          <a:xfrm>
            <a:off x="526610" y="1308364"/>
            <a:ext cx="2856484" cy="3293209"/>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rgbClr val="000000"/>
              </a:buClr>
              <a:buSzPct val="100000"/>
              <a:buFont typeface="Arial"/>
              <a:buChar char="•"/>
            </a:pPr>
            <a:r>
              <a:rPr lang="en-US" sz="1600">
                <a:solidFill>
                  <a:srgbClr val="000000"/>
                </a:solidFill>
                <a:latin typeface="Arial"/>
                <a:ea typeface="Arial"/>
                <a:cs typeface="Arial"/>
                <a:sym typeface="Arial"/>
              </a:rPr>
              <a:t>Integrated, near real-time view of key app, services &amp; platform metrics</a:t>
            </a:r>
          </a:p>
          <a:p>
            <a:pPr marL="285750" marR="0" lvl="0" indent="-285750" algn="l" rtl="0">
              <a:spcBef>
                <a:spcPts val="0"/>
              </a:spcBef>
              <a:buClr>
                <a:schemeClr val="dk1"/>
              </a:buClr>
              <a:buFont typeface="Arial"/>
              <a:buNone/>
            </a:pPr>
            <a:endParaRPr sz="1600">
              <a:solidFill>
                <a:srgbClr val="000000"/>
              </a:solidFill>
              <a:latin typeface="Arial"/>
              <a:ea typeface="Arial"/>
              <a:cs typeface="Arial"/>
              <a:sym typeface="Arial"/>
            </a:endParaRPr>
          </a:p>
          <a:p>
            <a:pPr marL="285750" marR="0" lvl="0" indent="-285750" algn="l" rtl="0">
              <a:spcBef>
                <a:spcPts val="0"/>
              </a:spcBef>
              <a:buClr>
                <a:srgbClr val="000000"/>
              </a:buClr>
              <a:buSzPct val="100000"/>
              <a:buFont typeface="Arial"/>
              <a:buChar char="•"/>
            </a:pPr>
            <a:r>
              <a:rPr lang="en-US" sz="1600">
                <a:solidFill>
                  <a:srgbClr val="000000"/>
                </a:solidFill>
                <a:latin typeface="Arial"/>
                <a:ea typeface="Arial"/>
                <a:cs typeface="Arial"/>
                <a:sym typeface="Arial"/>
              </a:rPr>
              <a:t>Devs &amp; Ops have shared understanding of system health / availability</a:t>
            </a:r>
          </a:p>
          <a:p>
            <a:pPr marL="285750" marR="0" lvl="0" indent="-285750" algn="l" rtl="0">
              <a:spcBef>
                <a:spcPts val="0"/>
              </a:spcBef>
              <a:buClr>
                <a:schemeClr val="dk1"/>
              </a:buClr>
              <a:buFont typeface="Arial"/>
              <a:buNone/>
            </a:pPr>
            <a:endParaRPr sz="1600">
              <a:solidFill>
                <a:srgbClr val="000000"/>
              </a:solidFill>
              <a:latin typeface="Arial"/>
              <a:ea typeface="Arial"/>
              <a:cs typeface="Arial"/>
              <a:sym typeface="Arial"/>
            </a:endParaRPr>
          </a:p>
          <a:p>
            <a:pPr marL="285750" marR="0" lvl="0" indent="-285750" algn="l" rtl="0">
              <a:spcBef>
                <a:spcPts val="0"/>
              </a:spcBef>
              <a:buClr>
                <a:srgbClr val="000000"/>
              </a:buClr>
              <a:buSzPct val="100000"/>
              <a:buFont typeface="Arial"/>
              <a:buChar char="•"/>
            </a:pPr>
            <a:r>
              <a:rPr lang="en-US" sz="1600">
                <a:solidFill>
                  <a:srgbClr val="000000"/>
                </a:solidFill>
                <a:latin typeface="Arial"/>
                <a:ea typeface="Arial"/>
                <a:cs typeface="Arial"/>
                <a:sym typeface="Arial"/>
              </a:rPr>
              <a:t>No embedded agent</a:t>
            </a:r>
          </a:p>
          <a:p>
            <a:pPr marL="285750" marR="0" lvl="0" indent="-285750" algn="l" rtl="0">
              <a:spcBef>
                <a:spcPts val="0"/>
              </a:spcBef>
              <a:buClr>
                <a:schemeClr val="dk1"/>
              </a:buClr>
              <a:buFont typeface="Arial"/>
              <a:buNone/>
            </a:pPr>
            <a:endParaRPr sz="1600">
              <a:solidFill>
                <a:srgbClr val="000000"/>
              </a:solidFill>
              <a:latin typeface="Arial"/>
              <a:ea typeface="Arial"/>
              <a:cs typeface="Arial"/>
              <a:sym typeface="Arial"/>
            </a:endParaRPr>
          </a:p>
          <a:p>
            <a:pPr marL="285750" marR="0" lvl="0" indent="-285750" algn="l" rtl="0">
              <a:spcBef>
                <a:spcPts val="0"/>
              </a:spcBef>
              <a:buClr>
                <a:srgbClr val="000000"/>
              </a:buClr>
              <a:buSzPct val="100000"/>
              <a:buFont typeface="Arial"/>
              <a:buChar char="•"/>
            </a:pPr>
            <a:r>
              <a:rPr lang="en-US" sz="1600">
                <a:solidFill>
                  <a:srgbClr val="000000"/>
                </a:solidFill>
                <a:latin typeface="Arial"/>
                <a:ea typeface="Arial"/>
                <a:cs typeface="Arial"/>
                <a:sym typeface="Arial"/>
              </a:rPr>
              <a:t>Simply select an app to watch streaming data </a:t>
            </a:r>
          </a:p>
          <a:p>
            <a:pPr marL="285750" marR="0" lvl="0" indent="-285750" algn="l" rtl="0">
              <a:spcBef>
                <a:spcPts val="0"/>
              </a:spcBef>
              <a:buClr>
                <a:schemeClr val="dk1"/>
              </a:buClr>
              <a:buFont typeface="Arial"/>
              <a:buNone/>
            </a:pPr>
            <a:endParaRPr sz="1600">
              <a:solidFill>
                <a:srgbClr val="000000"/>
              </a:solidFill>
              <a:latin typeface="Arial"/>
              <a:ea typeface="Arial"/>
              <a:cs typeface="Arial"/>
              <a:sym typeface="Arial"/>
            </a:endParaRPr>
          </a:p>
        </p:txBody>
      </p:sp>
      <p:sp>
        <p:nvSpPr>
          <p:cNvPr id="744" name="Shape 744"/>
          <p:cNvSpPr txBox="1"/>
          <p:nvPr/>
        </p:nvSpPr>
        <p:spPr>
          <a:xfrm>
            <a:off x="113722" y="273814"/>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127B70"/>
              </a:buClr>
              <a:buSzPct val="100000"/>
              <a:buFont typeface="Arial"/>
              <a:buNone/>
            </a:pPr>
            <a:r>
              <a:rPr lang="en-US" sz="2800" b="1">
                <a:solidFill>
                  <a:srgbClr val="127B70"/>
                </a:solidFill>
                <a:latin typeface="Arial"/>
                <a:ea typeface="Arial"/>
                <a:cs typeface="Arial"/>
                <a:sym typeface="Arial"/>
              </a:rPr>
              <a:t>Fast-feedback Monitoring Capabilities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a:spLocks noGrp="1"/>
          </p:cNvSpPr>
          <p:nvPr>
            <p:ph type="title"/>
          </p:nvPr>
        </p:nvSpPr>
        <p:spPr>
          <a:xfrm>
            <a:off x="366711" y="325437"/>
            <a:ext cx="8561011" cy="460374"/>
          </a:xfrm>
          <a:prstGeom prst="rect">
            <a:avLst/>
          </a:prstGeom>
          <a:noFill/>
          <a:ln>
            <a:noFill/>
          </a:ln>
        </p:spPr>
        <p:txBody>
          <a:bodyPr wrap="square" lIns="91425" tIns="91425" rIns="91425" bIns="91425" anchor="t" anchorCtr="0">
            <a:noAutofit/>
          </a:bodyPr>
          <a:lstStyle/>
          <a:p>
            <a:pPr marL="0" marR="0" lvl="0" indent="-177800" algn="ctr" rtl="0">
              <a:lnSpc>
                <a:spcPct val="90000"/>
              </a:lnSpc>
              <a:spcBef>
                <a:spcPts val="0"/>
              </a:spcBef>
              <a:buClr>
                <a:schemeClr val="accent1"/>
              </a:buClr>
              <a:buSzPct val="100000"/>
              <a:buFont typeface="Arial"/>
              <a:buNone/>
            </a:pPr>
            <a:r>
              <a:rPr lang="en-US" sz="2800" b="1">
                <a:solidFill>
                  <a:schemeClr val="accent1"/>
                </a:solidFill>
                <a:latin typeface="Arial"/>
                <a:ea typeface="Arial"/>
                <a:cs typeface="Arial"/>
                <a:sym typeface="Arial"/>
              </a:rPr>
              <a:t>Comprehensive Visibility &amp; Administration</a:t>
            </a:r>
          </a:p>
        </p:txBody>
      </p:sp>
      <p:sp>
        <p:nvSpPr>
          <p:cNvPr id="751" name="Shape 751"/>
          <p:cNvSpPr txBox="1">
            <a:spLocks noGrp="1"/>
          </p:cNvSpPr>
          <p:nvPr>
            <p:ph type="sldNum" idx="12"/>
          </p:nvPr>
        </p:nvSpPr>
        <p:spPr>
          <a:xfrm>
            <a:off x="-1" y="4860925"/>
            <a:ext cx="466085" cy="27463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1400">
                <a:solidFill>
                  <a:schemeClr val="dk1"/>
                </a:solidFill>
                <a:latin typeface="Arial"/>
                <a:ea typeface="Arial"/>
                <a:cs typeface="Arial"/>
                <a:sym typeface="Arial"/>
              </a:rPr>
              <a:t>18</a:t>
            </a:fld>
            <a:endParaRPr lang="en-US" sz="1400">
              <a:solidFill>
                <a:schemeClr val="dk1"/>
              </a:solidFill>
              <a:latin typeface="Arial"/>
              <a:ea typeface="Arial"/>
              <a:cs typeface="Arial"/>
              <a:sym typeface="Arial"/>
            </a:endParaRPr>
          </a:p>
        </p:txBody>
      </p:sp>
      <p:pic>
        <p:nvPicPr>
          <p:cNvPr id="752" name="Shape 752" descr="installation-dashboard.png"/>
          <p:cNvPicPr preferRelativeResize="0"/>
          <p:nvPr/>
        </p:nvPicPr>
        <p:blipFill rotWithShape="1">
          <a:blip r:embed="rId3">
            <a:alphaModFix/>
          </a:blip>
          <a:srcRect r="24817" b="10432"/>
          <a:stretch/>
        </p:blipFill>
        <p:spPr>
          <a:xfrm>
            <a:off x="296799" y="1549458"/>
            <a:ext cx="3998264" cy="2652297"/>
          </a:xfrm>
          <a:prstGeom prst="rect">
            <a:avLst/>
          </a:prstGeom>
          <a:noFill/>
          <a:ln>
            <a:noFill/>
          </a:ln>
          <a:effectLst>
            <a:outerShdw blurRad="50800" dist="38100" dir="5400000" algn="t" rotWithShape="0">
              <a:srgbClr val="000000">
                <a:alpha val="40000"/>
              </a:srgbClr>
            </a:outerShdw>
          </a:effectLst>
        </p:spPr>
      </p:pic>
      <p:pic>
        <p:nvPicPr>
          <p:cNvPr id="753" name="Shape 753" descr="pivotal-overview.png"/>
          <p:cNvPicPr preferRelativeResize="0"/>
          <p:nvPr/>
        </p:nvPicPr>
        <p:blipFill rotWithShape="1">
          <a:blip r:embed="rId4">
            <a:alphaModFix/>
          </a:blip>
          <a:srcRect t="5203" b="3736"/>
          <a:stretch/>
        </p:blipFill>
        <p:spPr>
          <a:xfrm>
            <a:off x="4539315" y="1561108"/>
            <a:ext cx="4388408" cy="2664059"/>
          </a:xfrm>
          <a:prstGeom prst="rect">
            <a:avLst/>
          </a:prstGeom>
          <a:noFill/>
          <a:ln>
            <a:noFill/>
          </a:ln>
          <a:effectLst>
            <a:outerShdw blurRad="50800" dist="38100" dir="5400000" algn="t" rotWithShape="0">
              <a:srgbClr val="000000">
                <a:alpha val="40000"/>
              </a:srgbClr>
            </a:outerShdw>
          </a:effectLst>
        </p:spPr>
      </p:pic>
      <p:sp>
        <p:nvSpPr>
          <p:cNvPr id="754" name="Shape 754"/>
          <p:cNvSpPr txBox="1"/>
          <p:nvPr/>
        </p:nvSpPr>
        <p:spPr>
          <a:xfrm>
            <a:off x="549618" y="4278297"/>
            <a:ext cx="3648362" cy="40011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000">
                <a:solidFill>
                  <a:schemeClr val="dk1"/>
                </a:solidFill>
                <a:latin typeface="Arial"/>
                <a:ea typeface="Arial"/>
                <a:cs typeface="Arial"/>
                <a:sym typeface="Arial"/>
              </a:rPr>
              <a:t>Operations Manager</a:t>
            </a:r>
          </a:p>
        </p:txBody>
      </p:sp>
      <p:sp>
        <p:nvSpPr>
          <p:cNvPr id="755" name="Shape 755"/>
          <p:cNvSpPr txBox="1"/>
          <p:nvPr/>
        </p:nvSpPr>
        <p:spPr>
          <a:xfrm>
            <a:off x="4996183" y="4278297"/>
            <a:ext cx="3648362" cy="40011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000">
                <a:solidFill>
                  <a:schemeClr val="dk1"/>
                </a:solidFill>
                <a:latin typeface="Arial"/>
                <a:ea typeface="Arial"/>
                <a:cs typeface="Arial"/>
                <a:sym typeface="Arial"/>
              </a:rPr>
              <a:t>Applications Manager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a:solidFill>
                  <a:srgbClr val="008774"/>
                </a:solidFill>
                <a:latin typeface="Arial"/>
                <a:ea typeface="Arial"/>
                <a:cs typeface="Arial"/>
                <a:sym typeface="Arial"/>
              </a:rPr>
              <a:t>4 Levels of High Availability</a:t>
            </a:r>
          </a:p>
        </p:txBody>
      </p:sp>
      <p:sp>
        <p:nvSpPr>
          <p:cNvPr id="762" name="Shape 762"/>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19</a:t>
            </a:fld>
            <a:endParaRPr lang="en-US" sz="900">
              <a:solidFill>
                <a:srgbClr val="A5A5A5"/>
              </a:solidFill>
              <a:latin typeface="Arial"/>
              <a:ea typeface="Arial"/>
              <a:cs typeface="Arial"/>
              <a:sym typeface="Arial"/>
            </a:endParaRPr>
          </a:p>
        </p:txBody>
      </p:sp>
      <p:sp>
        <p:nvSpPr>
          <p:cNvPr id="763" name="Shape 763"/>
          <p:cNvSpPr txBox="1"/>
          <p:nvPr/>
        </p:nvSpPr>
        <p:spPr>
          <a:xfrm>
            <a:off x="5945095" y="1961238"/>
            <a:ext cx="2564020"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1">
                <a:solidFill>
                  <a:schemeClr val="dk2"/>
                </a:solidFill>
                <a:latin typeface="Arial"/>
                <a:ea typeface="Arial"/>
                <a:cs typeface="Arial"/>
                <a:sym typeface="Arial"/>
              </a:rPr>
              <a:t>Availability Zone Fail</a:t>
            </a:r>
          </a:p>
        </p:txBody>
      </p:sp>
      <p:sp>
        <p:nvSpPr>
          <p:cNvPr id="764" name="Shape 764"/>
          <p:cNvSpPr/>
          <p:nvPr/>
        </p:nvSpPr>
        <p:spPr>
          <a:xfrm>
            <a:off x="6977568" y="1433042"/>
            <a:ext cx="375971" cy="375971"/>
          </a:xfrm>
          <a:prstGeom prst="ellipse">
            <a:avLst/>
          </a:prstGeom>
          <a:solidFill>
            <a:srgbClr val="C5DED7"/>
          </a:solidFill>
          <a:ln>
            <a:noFill/>
          </a:ln>
        </p:spPr>
        <p:txBody>
          <a:bodyPr wrap="square" lIns="0" tIns="0" rIns="0" bIns="0" anchor="ctr" anchorCtr="0">
            <a:noAutofit/>
          </a:bodyPr>
          <a:lstStyle/>
          <a:p>
            <a:pPr marL="0" marR="0" lvl="0" indent="0" algn="ctr" rtl="0">
              <a:spcBef>
                <a:spcPts val="0"/>
              </a:spcBef>
              <a:buSzPct val="25000"/>
              <a:buNone/>
            </a:pPr>
            <a:r>
              <a:rPr lang="en-US" sz="1800">
                <a:solidFill>
                  <a:schemeClr val="accent2"/>
                </a:solidFill>
                <a:latin typeface="Arial"/>
                <a:ea typeface="Arial"/>
                <a:cs typeface="Arial"/>
                <a:sym typeface="Arial"/>
              </a:rPr>
              <a:t>4</a:t>
            </a:r>
          </a:p>
        </p:txBody>
      </p:sp>
      <p:sp>
        <p:nvSpPr>
          <p:cNvPr id="765" name="Shape 765"/>
          <p:cNvSpPr txBox="1"/>
          <p:nvPr/>
        </p:nvSpPr>
        <p:spPr>
          <a:xfrm>
            <a:off x="3799818" y="1961238"/>
            <a:ext cx="1756762"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1">
                <a:solidFill>
                  <a:schemeClr val="dk2"/>
                </a:solidFill>
                <a:latin typeface="Arial"/>
                <a:ea typeface="Arial"/>
                <a:cs typeface="Arial"/>
                <a:sym typeface="Arial"/>
              </a:rPr>
              <a:t>VM Fail</a:t>
            </a:r>
          </a:p>
        </p:txBody>
      </p:sp>
      <p:sp>
        <p:nvSpPr>
          <p:cNvPr id="766" name="Shape 766"/>
          <p:cNvSpPr/>
          <p:nvPr/>
        </p:nvSpPr>
        <p:spPr>
          <a:xfrm>
            <a:off x="4458636" y="1445727"/>
            <a:ext cx="375971" cy="375971"/>
          </a:xfrm>
          <a:prstGeom prst="ellipse">
            <a:avLst/>
          </a:prstGeom>
          <a:solidFill>
            <a:srgbClr val="C5DED7"/>
          </a:solidFill>
          <a:ln>
            <a:noFill/>
          </a:ln>
        </p:spPr>
        <p:txBody>
          <a:bodyPr wrap="square" lIns="0" tIns="0" rIns="0" bIns="0" anchor="ctr" anchorCtr="0">
            <a:noAutofit/>
          </a:bodyPr>
          <a:lstStyle/>
          <a:p>
            <a:pPr marL="0" marR="0" lvl="0" indent="0" algn="ctr" rtl="0">
              <a:spcBef>
                <a:spcPts val="0"/>
              </a:spcBef>
              <a:buSzPct val="25000"/>
              <a:buNone/>
            </a:pPr>
            <a:r>
              <a:rPr lang="en-US" sz="1800">
                <a:solidFill>
                  <a:schemeClr val="accent2"/>
                </a:solidFill>
                <a:latin typeface="Arial"/>
                <a:ea typeface="Arial"/>
                <a:cs typeface="Arial"/>
                <a:sym typeface="Arial"/>
              </a:rPr>
              <a:t>3</a:t>
            </a:r>
          </a:p>
        </p:txBody>
      </p:sp>
      <p:sp>
        <p:nvSpPr>
          <p:cNvPr id="767" name="Shape 767"/>
          <p:cNvSpPr txBox="1"/>
          <p:nvPr/>
        </p:nvSpPr>
        <p:spPr>
          <a:xfrm>
            <a:off x="2178392" y="1961238"/>
            <a:ext cx="1446698"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1">
                <a:solidFill>
                  <a:schemeClr val="dk2"/>
                </a:solidFill>
                <a:latin typeface="Arial"/>
                <a:ea typeface="Arial"/>
                <a:cs typeface="Arial"/>
                <a:sym typeface="Arial"/>
              </a:rPr>
              <a:t>Process Fail</a:t>
            </a:r>
          </a:p>
        </p:txBody>
      </p:sp>
      <p:sp>
        <p:nvSpPr>
          <p:cNvPr id="768" name="Shape 768"/>
          <p:cNvSpPr/>
          <p:nvPr/>
        </p:nvSpPr>
        <p:spPr>
          <a:xfrm>
            <a:off x="2669225" y="1433042"/>
            <a:ext cx="375971" cy="375971"/>
          </a:xfrm>
          <a:prstGeom prst="ellipse">
            <a:avLst/>
          </a:prstGeom>
          <a:solidFill>
            <a:srgbClr val="C5DED7"/>
          </a:solidFill>
          <a:ln>
            <a:noFill/>
          </a:ln>
        </p:spPr>
        <p:txBody>
          <a:bodyPr wrap="square" lIns="0" tIns="0" rIns="0" bIns="0" anchor="ctr" anchorCtr="0">
            <a:noAutofit/>
          </a:bodyPr>
          <a:lstStyle/>
          <a:p>
            <a:pPr marL="0" marR="0" lvl="0" indent="0" algn="ctr" rtl="0">
              <a:spcBef>
                <a:spcPts val="0"/>
              </a:spcBef>
              <a:buSzPct val="25000"/>
              <a:buNone/>
            </a:pPr>
            <a:r>
              <a:rPr lang="en-US" sz="1800">
                <a:solidFill>
                  <a:schemeClr val="accent2"/>
                </a:solidFill>
                <a:latin typeface="Arial"/>
                <a:ea typeface="Arial"/>
                <a:cs typeface="Arial"/>
                <a:sym typeface="Arial"/>
              </a:rPr>
              <a:t>2</a:t>
            </a:r>
          </a:p>
        </p:txBody>
      </p:sp>
      <p:sp>
        <p:nvSpPr>
          <p:cNvPr id="769" name="Shape 769"/>
          <p:cNvSpPr txBox="1"/>
          <p:nvPr/>
        </p:nvSpPr>
        <p:spPr>
          <a:xfrm>
            <a:off x="471779" y="1961238"/>
            <a:ext cx="1376198" cy="52322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1">
                <a:solidFill>
                  <a:schemeClr val="dk2"/>
                </a:solidFill>
                <a:latin typeface="Arial"/>
                <a:ea typeface="Arial"/>
                <a:cs typeface="Arial"/>
                <a:sym typeface="Arial"/>
              </a:rPr>
              <a:t>App Instance Fail</a:t>
            </a:r>
          </a:p>
        </p:txBody>
      </p:sp>
      <p:sp>
        <p:nvSpPr>
          <p:cNvPr id="770" name="Shape 770"/>
          <p:cNvSpPr/>
          <p:nvPr/>
        </p:nvSpPr>
        <p:spPr>
          <a:xfrm>
            <a:off x="945788" y="1445727"/>
            <a:ext cx="375971" cy="375971"/>
          </a:xfrm>
          <a:prstGeom prst="ellipse">
            <a:avLst/>
          </a:prstGeom>
          <a:solidFill>
            <a:srgbClr val="C5DED7"/>
          </a:solidFill>
          <a:ln>
            <a:noFill/>
          </a:ln>
        </p:spPr>
        <p:txBody>
          <a:bodyPr wrap="square" lIns="0" tIns="0" rIns="0" bIns="0" anchor="ctr" anchorCtr="0">
            <a:noAutofit/>
          </a:bodyPr>
          <a:lstStyle/>
          <a:p>
            <a:pPr marL="0" marR="0" lvl="0" indent="0" algn="ctr" rtl="0">
              <a:spcBef>
                <a:spcPts val="0"/>
              </a:spcBef>
              <a:buSzPct val="25000"/>
              <a:buNone/>
            </a:pPr>
            <a:r>
              <a:rPr lang="en-US" sz="1800">
                <a:solidFill>
                  <a:schemeClr val="accent2"/>
                </a:solidFill>
                <a:latin typeface="Arial"/>
                <a:ea typeface="Arial"/>
                <a:cs typeface="Arial"/>
                <a:sym typeface="Arial"/>
              </a:rPr>
              <a:t>1</a:t>
            </a:r>
          </a:p>
        </p:txBody>
      </p:sp>
      <p:sp>
        <p:nvSpPr>
          <p:cNvPr id="771" name="Shape 771"/>
          <p:cNvSpPr/>
          <p:nvPr/>
        </p:nvSpPr>
        <p:spPr>
          <a:xfrm>
            <a:off x="2247888" y="2629913"/>
            <a:ext cx="1248226" cy="1447800"/>
          </a:xfrm>
          <a:prstGeom prst="rect">
            <a:avLst/>
          </a:prstGeom>
          <a:solidFill>
            <a:srgbClr val="D4E5E2"/>
          </a:solidFill>
          <a:ln w="9525" cap="flat" cmpd="sng">
            <a:solidFill>
              <a:srgbClr val="AED4C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72" name="Shape 772"/>
          <p:cNvSpPr/>
          <p:nvPr/>
        </p:nvSpPr>
        <p:spPr>
          <a:xfrm>
            <a:off x="2408980" y="3087926"/>
            <a:ext cx="408433" cy="831293"/>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b"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73" name="Shape 773"/>
          <p:cNvSpPr/>
          <p:nvPr/>
        </p:nvSpPr>
        <p:spPr>
          <a:xfrm>
            <a:off x="2953576" y="3090902"/>
            <a:ext cx="408433" cy="831293"/>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b"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74" name="Shape 774"/>
          <p:cNvSpPr/>
          <p:nvPr/>
        </p:nvSpPr>
        <p:spPr>
          <a:xfrm>
            <a:off x="2374635" y="3156874"/>
            <a:ext cx="466888" cy="156955"/>
          </a:xfrm>
          <a:prstGeom prst="rect">
            <a:avLst/>
          </a:prstGeom>
          <a:gradFill>
            <a:gsLst>
              <a:gs pos="0">
                <a:srgbClr val="009B82"/>
              </a:gs>
              <a:gs pos="100000">
                <a:srgbClr val="A1E7D2"/>
              </a:gs>
            </a:gsLst>
            <a:lin ang="16200000" scaled="0"/>
          </a:gra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75" name="Shape 775"/>
          <p:cNvSpPr txBox="1"/>
          <p:nvPr/>
        </p:nvSpPr>
        <p:spPr>
          <a:xfrm>
            <a:off x="2216001" y="2774628"/>
            <a:ext cx="833206"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a:solidFill>
                  <a:schemeClr val="accent1"/>
                </a:solidFill>
                <a:latin typeface="Arial"/>
                <a:ea typeface="Arial"/>
                <a:cs typeface="Arial"/>
                <a:sym typeface="Arial"/>
              </a:rPr>
              <a:t>Process</a:t>
            </a:r>
          </a:p>
        </p:txBody>
      </p:sp>
      <p:grpSp>
        <p:nvGrpSpPr>
          <p:cNvPr id="776" name="Shape 776"/>
          <p:cNvGrpSpPr/>
          <p:nvPr/>
        </p:nvGrpSpPr>
        <p:grpSpPr>
          <a:xfrm>
            <a:off x="2473806" y="3114865"/>
            <a:ext cx="214095" cy="217642"/>
            <a:chOff x="0" y="0"/>
            <a:chExt cx="9144001" cy="5143500"/>
          </a:xfrm>
        </p:grpSpPr>
        <p:cxnSp>
          <p:nvCxnSpPr>
            <p:cNvPr id="777" name="Shape 777"/>
            <p:cNvCxnSpPr/>
            <p:nvPr/>
          </p:nvCxnSpPr>
          <p:spPr>
            <a:xfrm flipH="1">
              <a:off x="0" y="0"/>
              <a:ext cx="9144001" cy="5143500"/>
            </a:xfrm>
            <a:prstGeom prst="straightConnector1">
              <a:avLst/>
            </a:prstGeom>
            <a:noFill/>
            <a:ln w="9525" cap="flat" cmpd="sng">
              <a:solidFill>
                <a:srgbClr val="D45A5D"/>
              </a:solidFill>
              <a:prstDash val="solid"/>
              <a:round/>
              <a:headEnd type="none" w="med" len="med"/>
              <a:tailEnd type="none" w="med" len="med"/>
            </a:ln>
            <a:effectLst>
              <a:outerShdw blurRad="40000" dist="20000" dir="5400000" rotWithShape="0">
                <a:srgbClr val="000000">
                  <a:alpha val="37647"/>
                </a:srgbClr>
              </a:outerShdw>
            </a:effectLst>
          </p:spPr>
        </p:cxnSp>
        <p:cxnSp>
          <p:nvCxnSpPr>
            <p:cNvPr id="778" name="Shape 778"/>
            <p:cNvCxnSpPr/>
            <p:nvPr/>
          </p:nvCxnSpPr>
          <p:spPr>
            <a:xfrm rot="10800000">
              <a:off x="0" y="0"/>
              <a:ext cx="9144001" cy="5034115"/>
            </a:xfrm>
            <a:prstGeom prst="straightConnector1">
              <a:avLst/>
            </a:prstGeom>
            <a:noFill/>
            <a:ln w="9525" cap="flat" cmpd="sng">
              <a:solidFill>
                <a:srgbClr val="D45A5D"/>
              </a:solidFill>
              <a:prstDash val="solid"/>
              <a:round/>
              <a:headEnd type="none" w="med" len="med"/>
              <a:tailEnd type="none" w="med" len="med"/>
            </a:ln>
            <a:effectLst>
              <a:outerShdw blurRad="40000" dist="20000" dir="5400000" rotWithShape="0">
                <a:srgbClr val="000000">
                  <a:alpha val="37647"/>
                </a:srgbClr>
              </a:outerShdw>
            </a:effectLst>
          </p:spPr>
        </p:cxnSp>
      </p:grpSp>
      <p:sp>
        <p:nvSpPr>
          <p:cNvPr id="779" name="Shape 779"/>
          <p:cNvSpPr/>
          <p:nvPr/>
        </p:nvSpPr>
        <p:spPr>
          <a:xfrm>
            <a:off x="3883474" y="2648939"/>
            <a:ext cx="1673105" cy="1447800"/>
          </a:xfrm>
          <a:prstGeom prst="rect">
            <a:avLst/>
          </a:prstGeom>
          <a:solidFill>
            <a:srgbClr val="D4E5E2"/>
          </a:solidFill>
          <a:ln w="9525" cap="flat" cmpd="sng">
            <a:solidFill>
              <a:srgbClr val="AED4C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80" name="Shape 780"/>
          <p:cNvSpPr/>
          <p:nvPr/>
        </p:nvSpPr>
        <p:spPr>
          <a:xfrm>
            <a:off x="3988539" y="3106952"/>
            <a:ext cx="408433" cy="831293"/>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b"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81" name="Shape 781"/>
          <p:cNvSpPr/>
          <p:nvPr/>
        </p:nvSpPr>
        <p:spPr>
          <a:xfrm>
            <a:off x="4514459" y="3109928"/>
            <a:ext cx="408433" cy="831293"/>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b"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grpSp>
        <p:nvGrpSpPr>
          <p:cNvPr id="782" name="Shape 782"/>
          <p:cNvGrpSpPr/>
          <p:nvPr/>
        </p:nvGrpSpPr>
        <p:grpSpPr>
          <a:xfrm>
            <a:off x="4439591" y="3231829"/>
            <a:ext cx="548640" cy="545670"/>
            <a:chOff x="0" y="0"/>
            <a:chExt cx="9144001" cy="5143500"/>
          </a:xfrm>
        </p:grpSpPr>
        <p:cxnSp>
          <p:nvCxnSpPr>
            <p:cNvPr id="783" name="Shape 783"/>
            <p:cNvCxnSpPr/>
            <p:nvPr/>
          </p:nvCxnSpPr>
          <p:spPr>
            <a:xfrm flipH="1">
              <a:off x="0" y="0"/>
              <a:ext cx="9144001" cy="5143500"/>
            </a:xfrm>
            <a:prstGeom prst="straightConnector1">
              <a:avLst/>
            </a:prstGeom>
            <a:noFill/>
            <a:ln w="9525" cap="flat" cmpd="sng">
              <a:solidFill>
                <a:srgbClr val="D45A5D"/>
              </a:solidFill>
              <a:prstDash val="solid"/>
              <a:round/>
              <a:headEnd type="none" w="med" len="med"/>
              <a:tailEnd type="none" w="med" len="med"/>
            </a:ln>
            <a:effectLst>
              <a:outerShdw blurRad="40000" dist="20000" dir="5400000" rotWithShape="0">
                <a:srgbClr val="000000">
                  <a:alpha val="37647"/>
                </a:srgbClr>
              </a:outerShdw>
            </a:effectLst>
          </p:spPr>
        </p:cxnSp>
        <p:cxnSp>
          <p:nvCxnSpPr>
            <p:cNvPr id="784" name="Shape 784"/>
            <p:cNvCxnSpPr/>
            <p:nvPr/>
          </p:nvCxnSpPr>
          <p:spPr>
            <a:xfrm rot="10800000">
              <a:off x="0" y="0"/>
              <a:ext cx="9144001" cy="5034115"/>
            </a:xfrm>
            <a:prstGeom prst="straightConnector1">
              <a:avLst/>
            </a:prstGeom>
            <a:noFill/>
            <a:ln w="9525" cap="flat" cmpd="sng">
              <a:solidFill>
                <a:srgbClr val="D45A5D"/>
              </a:solidFill>
              <a:prstDash val="solid"/>
              <a:round/>
              <a:headEnd type="none" w="med" len="med"/>
              <a:tailEnd type="none" w="med" len="med"/>
            </a:ln>
            <a:effectLst>
              <a:outerShdw blurRad="40000" dist="20000" dir="5400000" rotWithShape="0">
                <a:srgbClr val="000000">
                  <a:alpha val="37647"/>
                </a:srgbClr>
              </a:outerShdw>
            </a:effectLst>
          </p:spPr>
        </p:cxnSp>
      </p:grpSp>
      <p:sp>
        <p:nvSpPr>
          <p:cNvPr id="785" name="Shape 785"/>
          <p:cNvSpPr/>
          <p:nvPr/>
        </p:nvSpPr>
        <p:spPr>
          <a:xfrm>
            <a:off x="5059055" y="3112904"/>
            <a:ext cx="408433" cy="831293"/>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b"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86" name="Shape 786"/>
          <p:cNvSpPr/>
          <p:nvPr/>
        </p:nvSpPr>
        <p:spPr>
          <a:xfrm>
            <a:off x="5945095" y="2648939"/>
            <a:ext cx="1252960" cy="1447800"/>
          </a:xfrm>
          <a:prstGeom prst="rect">
            <a:avLst/>
          </a:prstGeom>
          <a:solidFill>
            <a:srgbClr val="D4E5E2"/>
          </a:solidFill>
          <a:ln w="9525" cap="flat" cmpd="sng">
            <a:solidFill>
              <a:srgbClr val="AED4C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87" name="Shape 787"/>
          <p:cNvSpPr/>
          <p:nvPr/>
        </p:nvSpPr>
        <p:spPr>
          <a:xfrm>
            <a:off x="6034034" y="2783475"/>
            <a:ext cx="502920" cy="502920"/>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88" name="Shape 788"/>
          <p:cNvSpPr/>
          <p:nvPr/>
        </p:nvSpPr>
        <p:spPr>
          <a:xfrm>
            <a:off x="6606486" y="2783475"/>
            <a:ext cx="502920" cy="502920"/>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89" name="Shape 789"/>
          <p:cNvSpPr/>
          <p:nvPr/>
        </p:nvSpPr>
        <p:spPr>
          <a:xfrm>
            <a:off x="6037026" y="3402825"/>
            <a:ext cx="502920" cy="502920"/>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90" name="Shape 790"/>
          <p:cNvSpPr/>
          <p:nvPr/>
        </p:nvSpPr>
        <p:spPr>
          <a:xfrm>
            <a:off x="6609478" y="3402825"/>
            <a:ext cx="502920" cy="502920"/>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grpSp>
        <p:nvGrpSpPr>
          <p:cNvPr id="791" name="Shape 791"/>
          <p:cNvGrpSpPr/>
          <p:nvPr/>
        </p:nvGrpSpPr>
        <p:grpSpPr>
          <a:xfrm>
            <a:off x="7350455" y="2645963"/>
            <a:ext cx="1252960" cy="1447800"/>
            <a:chOff x="6097495" y="2894729"/>
            <a:chExt cx="1252960" cy="1447800"/>
          </a:xfrm>
        </p:grpSpPr>
        <p:sp>
          <p:nvSpPr>
            <p:cNvPr id="792" name="Shape 792"/>
            <p:cNvSpPr/>
            <p:nvPr/>
          </p:nvSpPr>
          <p:spPr>
            <a:xfrm>
              <a:off x="6097495" y="2894729"/>
              <a:ext cx="1252960" cy="1447800"/>
            </a:xfrm>
            <a:prstGeom prst="rect">
              <a:avLst/>
            </a:prstGeom>
            <a:solidFill>
              <a:srgbClr val="D4E5E2"/>
            </a:solidFill>
            <a:ln w="9525" cap="flat" cmpd="sng">
              <a:solidFill>
                <a:srgbClr val="AED4C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93" name="Shape 793"/>
            <p:cNvSpPr/>
            <p:nvPr/>
          </p:nvSpPr>
          <p:spPr>
            <a:xfrm>
              <a:off x="6186434" y="3029265"/>
              <a:ext cx="502920" cy="502920"/>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94" name="Shape 794"/>
            <p:cNvSpPr/>
            <p:nvPr/>
          </p:nvSpPr>
          <p:spPr>
            <a:xfrm>
              <a:off x="6758886" y="3029265"/>
              <a:ext cx="502920" cy="502920"/>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95" name="Shape 795"/>
            <p:cNvSpPr/>
            <p:nvPr/>
          </p:nvSpPr>
          <p:spPr>
            <a:xfrm>
              <a:off x="6189426" y="3648615"/>
              <a:ext cx="502920" cy="502920"/>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sp>
          <p:nvSpPr>
            <p:cNvPr id="796" name="Shape 796"/>
            <p:cNvSpPr/>
            <p:nvPr/>
          </p:nvSpPr>
          <p:spPr>
            <a:xfrm>
              <a:off x="6761878" y="3648615"/>
              <a:ext cx="502920" cy="502920"/>
            </a:xfrm>
            <a:prstGeom prst="rect">
              <a:avLst/>
            </a:prstGeom>
            <a:noFill/>
            <a:ln w="9525" cap="flat" cmpd="sng">
              <a:solidFill>
                <a:srgbClr val="47AB9D"/>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17538A"/>
                  </a:solidFill>
                  <a:latin typeface="Arial"/>
                  <a:ea typeface="Arial"/>
                  <a:cs typeface="Arial"/>
                  <a:sym typeface="Arial"/>
                </a:rPr>
                <a:t>VM</a:t>
              </a:r>
            </a:p>
          </p:txBody>
        </p:sp>
      </p:grpSp>
      <p:grpSp>
        <p:nvGrpSpPr>
          <p:cNvPr id="797" name="Shape 797"/>
          <p:cNvGrpSpPr/>
          <p:nvPr/>
        </p:nvGrpSpPr>
        <p:grpSpPr>
          <a:xfrm>
            <a:off x="6093085" y="2783475"/>
            <a:ext cx="958082" cy="1120690"/>
            <a:chOff x="0" y="0"/>
            <a:chExt cx="9144001" cy="5143500"/>
          </a:xfrm>
        </p:grpSpPr>
        <p:cxnSp>
          <p:nvCxnSpPr>
            <p:cNvPr id="798" name="Shape 798"/>
            <p:cNvCxnSpPr/>
            <p:nvPr/>
          </p:nvCxnSpPr>
          <p:spPr>
            <a:xfrm flipH="1">
              <a:off x="0" y="0"/>
              <a:ext cx="9144001" cy="5143500"/>
            </a:xfrm>
            <a:prstGeom prst="straightConnector1">
              <a:avLst/>
            </a:prstGeom>
            <a:noFill/>
            <a:ln w="9525" cap="flat" cmpd="sng">
              <a:solidFill>
                <a:srgbClr val="D45A5D"/>
              </a:solidFill>
              <a:prstDash val="solid"/>
              <a:round/>
              <a:headEnd type="none" w="med" len="med"/>
              <a:tailEnd type="none" w="med" len="med"/>
            </a:ln>
            <a:effectLst>
              <a:outerShdw blurRad="40000" dist="20000" dir="5400000" rotWithShape="0">
                <a:srgbClr val="000000">
                  <a:alpha val="37647"/>
                </a:srgbClr>
              </a:outerShdw>
            </a:effectLst>
          </p:spPr>
        </p:cxnSp>
        <p:cxnSp>
          <p:nvCxnSpPr>
            <p:cNvPr id="799" name="Shape 799"/>
            <p:cNvCxnSpPr/>
            <p:nvPr/>
          </p:nvCxnSpPr>
          <p:spPr>
            <a:xfrm rot="10800000">
              <a:off x="0" y="0"/>
              <a:ext cx="9144001" cy="5135307"/>
            </a:xfrm>
            <a:prstGeom prst="straightConnector1">
              <a:avLst/>
            </a:prstGeom>
            <a:noFill/>
            <a:ln w="9525" cap="flat" cmpd="sng">
              <a:solidFill>
                <a:srgbClr val="D45A5D"/>
              </a:solidFill>
              <a:prstDash val="solid"/>
              <a:round/>
              <a:headEnd type="none" w="med" len="med"/>
              <a:tailEnd type="none" w="med" len="med"/>
            </a:ln>
            <a:effectLst>
              <a:outerShdw blurRad="40000" dist="20000" dir="5400000" rotWithShape="0">
                <a:srgbClr val="000000">
                  <a:alpha val="37647"/>
                </a:srgbClr>
              </a:outerShdw>
            </a:effectLst>
          </p:spPr>
        </p:cxnSp>
      </p:grpSp>
      <p:sp>
        <p:nvSpPr>
          <p:cNvPr id="800" name="Shape 800"/>
          <p:cNvSpPr/>
          <p:nvPr/>
        </p:nvSpPr>
        <p:spPr>
          <a:xfrm>
            <a:off x="599751" y="2632889"/>
            <a:ext cx="1248226" cy="1447800"/>
          </a:xfrm>
          <a:prstGeom prst="rect">
            <a:avLst/>
          </a:prstGeom>
          <a:solidFill>
            <a:srgbClr val="D4E5E2"/>
          </a:solidFill>
          <a:ln w="9525" cap="flat" cmpd="sng">
            <a:solidFill>
              <a:srgbClr val="AED4CF"/>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801" name="Shape 801"/>
          <p:cNvPicPr preferRelativeResize="0"/>
          <p:nvPr/>
        </p:nvPicPr>
        <p:blipFill rotWithShape="1">
          <a:blip r:embed="rId3">
            <a:alphaModFix/>
          </a:blip>
          <a:srcRect/>
          <a:stretch/>
        </p:blipFill>
        <p:spPr>
          <a:xfrm>
            <a:off x="738628" y="2786428"/>
            <a:ext cx="367417" cy="358694"/>
          </a:xfrm>
          <a:prstGeom prst="rect">
            <a:avLst/>
          </a:prstGeom>
          <a:noFill/>
          <a:ln>
            <a:noFill/>
          </a:ln>
        </p:spPr>
      </p:pic>
      <p:pic>
        <p:nvPicPr>
          <p:cNvPr id="802" name="Shape 802"/>
          <p:cNvPicPr preferRelativeResize="0"/>
          <p:nvPr/>
        </p:nvPicPr>
        <p:blipFill rotWithShape="1">
          <a:blip r:embed="rId4">
            <a:alphaModFix/>
          </a:blip>
          <a:srcRect/>
          <a:stretch/>
        </p:blipFill>
        <p:spPr>
          <a:xfrm>
            <a:off x="1265731" y="2774628"/>
            <a:ext cx="367416" cy="358694"/>
          </a:xfrm>
          <a:prstGeom prst="rect">
            <a:avLst/>
          </a:prstGeom>
          <a:noFill/>
          <a:ln>
            <a:noFill/>
          </a:ln>
        </p:spPr>
      </p:pic>
      <p:cxnSp>
        <p:nvCxnSpPr>
          <p:cNvPr id="803" name="Shape 803"/>
          <p:cNvCxnSpPr/>
          <p:nvPr/>
        </p:nvCxnSpPr>
        <p:spPr>
          <a:xfrm rot="10800000">
            <a:off x="908436" y="3227385"/>
            <a:ext cx="0" cy="292601"/>
          </a:xfrm>
          <a:prstGeom prst="straightConnector1">
            <a:avLst/>
          </a:prstGeom>
          <a:noFill/>
          <a:ln w="9525" cap="flat" cmpd="sng">
            <a:solidFill>
              <a:schemeClr val="accent1"/>
            </a:solidFill>
            <a:prstDash val="dash"/>
            <a:round/>
            <a:headEnd type="none" w="med" len="med"/>
            <a:tailEnd type="stealth" w="lg" len="lg"/>
          </a:ln>
        </p:spPr>
      </p:cxnSp>
      <p:pic>
        <p:nvPicPr>
          <p:cNvPr id="804" name="Shape 804"/>
          <p:cNvPicPr preferRelativeResize="0"/>
          <p:nvPr/>
        </p:nvPicPr>
        <p:blipFill rotWithShape="1">
          <a:blip r:embed="rId3">
            <a:alphaModFix/>
          </a:blip>
          <a:srcRect/>
          <a:stretch/>
        </p:blipFill>
        <p:spPr>
          <a:xfrm>
            <a:off x="738628" y="3612064"/>
            <a:ext cx="367417" cy="358694"/>
          </a:xfrm>
          <a:prstGeom prst="rect">
            <a:avLst/>
          </a:prstGeom>
          <a:noFill/>
          <a:ln>
            <a:noFill/>
          </a:ln>
        </p:spPr>
      </p:pic>
      <p:grpSp>
        <p:nvGrpSpPr>
          <p:cNvPr id="805" name="Shape 805"/>
          <p:cNvGrpSpPr/>
          <p:nvPr/>
        </p:nvGrpSpPr>
        <p:grpSpPr>
          <a:xfrm>
            <a:off x="732619" y="2777782"/>
            <a:ext cx="336166" cy="341736"/>
            <a:chOff x="0" y="0"/>
            <a:chExt cx="9144001" cy="5143500"/>
          </a:xfrm>
        </p:grpSpPr>
        <p:cxnSp>
          <p:nvCxnSpPr>
            <p:cNvPr id="806" name="Shape 806"/>
            <p:cNvCxnSpPr/>
            <p:nvPr/>
          </p:nvCxnSpPr>
          <p:spPr>
            <a:xfrm flipH="1">
              <a:off x="0" y="0"/>
              <a:ext cx="9144001" cy="5143500"/>
            </a:xfrm>
            <a:prstGeom prst="straightConnector1">
              <a:avLst/>
            </a:prstGeom>
            <a:noFill/>
            <a:ln w="9525" cap="flat" cmpd="sng">
              <a:solidFill>
                <a:srgbClr val="D45A5D"/>
              </a:solidFill>
              <a:prstDash val="solid"/>
              <a:round/>
              <a:headEnd type="none" w="med" len="med"/>
              <a:tailEnd type="none" w="med" len="med"/>
            </a:ln>
            <a:effectLst>
              <a:outerShdw blurRad="40000" dist="20000" dir="5400000" rotWithShape="0">
                <a:srgbClr val="000000">
                  <a:alpha val="37647"/>
                </a:srgbClr>
              </a:outerShdw>
            </a:effectLst>
          </p:spPr>
        </p:cxnSp>
        <p:cxnSp>
          <p:nvCxnSpPr>
            <p:cNvPr id="807" name="Shape 807"/>
            <p:cNvCxnSpPr/>
            <p:nvPr/>
          </p:nvCxnSpPr>
          <p:spPr>
            <a:xfrm rot="10800000">
              <a:off x="0" y="0"/>
              <a:ext cx="9144001" cy="5034116"/>
            </a:xfrm>
            <a:prstGeom prst="straightConnector1">
              <a:avLst/>
            </a:prstGeom>
            <a:noFill/>
            <a:ln w="9525" cap="flat" cmpd="sng">
              <a:solidFill>
                <a:srgbClr val="D45A5D"/>
              </a:solidFill>
              <a:prstDash val="solid"/>
              <a:round/>
              <a:headEnd type="none" w="med" len="med"/>
              <a:tailEnd type="none" w="med" len="med"/>
            </a:ln>
            <a:effectLst>
              <a:outerShdw blurRad="40000" dist="20000" dir="5400000" rotWithShape="0">
                <a:srgbClr val="000000">
                  <a:alpha val="37647"/>
                </a:srgbClr>
              </a:outerShdw>
            </a:effectLst>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p:nvPr/>
        </p:nvSpPr>
        <p:spPr>
          <a:xfrm>
            <a:off x="0" y="46248"/>
            <a:ext cx="2033843" cy="5097251"/>
          </a:xfrm>
          <a:prstGeom prst="rect">
            <a:avLst/>
          </a:prstGeom>
          <a:solidFill>
            <a:srgbClr val="18273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02" name="Shape 202" descr="netflix-movies-2013-ftr.jpg"/>
          <p:cNvPicPr preferRelativeResize="0"/>
          <p:nvPr/>
        </p:nvPicPr>
        <p:blipFill rotWithShape="1">
          <a:blip r:embed="rId3">
            <a:alphaModFix/>
          </a:blip>
          <a:srcRect l="42012" r="28596" b="1338"/>
          <a:stretch/>
        </p:blipFill>
        <p:spPr>
          <a:xfrm>
            <a:off x="6721655" y="46249"/>
            <a:ext cx="2400071" cy="5097251"/>
          </a:xfrm>
          <a:prstGeom prst="rect">
            <a:avLst/>
          </a:prstGeom>
          <a:noFill/>
          <a:ln>
            <a:noFill/>
          </a:ln>
        </p:spPr>
      </p:pic>
      <p:pic>
        <p:nvPicPr>
          <p:cNvPr id="203" name="Shape 203" descr="la-fi-hy-tesla-factory-20150215.jpeg"/>
          <p:cNvPicPr preferRelativeResize="0"/>
          <p:nvPr/>
        </p:nvPicPr>
        <p:blipFill rotWithShape="1">
          <a:blip r:embed="rId4">
            <a:alphaModFix/>
          </a:blip>
          <a:srcRect l="27704" t="16503" r="45968" b="749"/>
          <a:stretch/>
        </p:blipFill>
        <p:spPr>
          <a:xfrm>
            <a:off x="1872247" y="46695"/>
            <a:ext cx="2403143" cy="5055454"/>
          </a:xfrm>
          <a:prstGeom prst="rect">
            <a:avLst/>
          </a:prstGeom>
          <a:noFill/>
          <a:ln>
            <a:noFill/>
          </a:ln>
        </p:spPr>
      </p:pic>
      <p:pic>
        <p:nvPicPr>
          <p:cNvPr id="204" name="Shape 204" descr="3022182-slide-square-press-event-07.jpg"/>
          <p:cNvPicPr preferRelativeResize="0"/>
          <p:nvPr/>
        </p:nvPicPr>
        <p:blipFill rotWithShape="1">
          <a:blip r:embed="rId5">
            <a:alphaModFix/>
          </a:blip>
          <a:srcRect l="38229" t="7317" r="32631" b="833"/>
          <a:stretch/>
        </p:blipFill>
        <p:spPr>
          <a:xfrm>
            <a:off x="4291351" y="46249"/>
            <a:ext cx="2394659" cy="5096699"/>
          </a:xfrm>
          <a:prstGeom prst="rect">
            <a:avLst/>
          </a:prstGeom>
          <a:noFill/>
          <a:ln>
            <a:noFill/>
          </a:ln>
        </p:spPr>
      </p:pic>
      <p:sp>
        <p:nvSpPr>
          <p:cNvPr id="205" name="Shape 205"/>
          <p:cNvSpPr/>
          <p:nvPr/>
        </p:nvSpPr>
        <p:spPr>
          <a:xfrm>
            <a:off x="1872246" y="49023"/>
            <a:ext cx="7280394" cy="5097251"/>
          </a:xfrm>
          <a:prstGeom prst="rect">
            <a:avLst/>
          </a:prstGeom>
          <a:solidFill>
            <a:srgbClr val="182730">
              <a:alpha val="73725"/>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06" name="Shape 206"/>
          <p:cNvSpPr/>
          <p:nvPr/>
        </p:nvSpPr>
        <p:spPr>
          <a:xfrm>
            <a:off x="2033843" y="1917303"/>
            <a:ext cx="2095914" cy="2397347"/>
          </a:xfrm>
          <a:prstGeom prst="rect">
            <a:avLst/>
          </a:prstGeom>
          <a:solidFill>
            <a:srgbClr val="FFFFFF"/>
          </a:solidFill>
          <a:ln>
            <a:noFill/>
          </a:ln>
        </p:spPr>
        <p:txBody>
          <a:bodyPr wrap="square" lIns="127000" tIns="127000" rIns="127000" bIns="127000" anchor="t" anchorCtr="0">
            <a:noAutofit/>
          </a:bodyPr>
          <a:lstStyle/>
          <a:p>
            <a:pPr marL="0" marR="0" lvl="0" indent="-69850" algn="l" rtl="0">
              <a:lnSpc>
                <a:spcPct val="100000"/>
              </a:lnSpc>
              <a:spcBef>
                <a:spcPts val="0"/>
              </a:spcBef>
              <a:spcAft>
                <a:spcPts val="0"/>
              </a:spcAft>
              <a:buClr>
                <a:schemeClr val="dk1"/>
              </a:buClr>
              <a:buFont typeface="Arial"/>
              <a:buNone/>
            </a:pPr>
            <a:endParaRPr sz="1100" b="0" i="0" u="none" strike="noStrike" cap="none">
              <a:solidFill>
                <a:srgbClr val="FFFFFF"/>
              </a:solidFill>
              <a:latin typeface="Arial"/>
              <a:ea typeface="Arial"/>
              <a:cs typeface="Arial"/>
              <a:sym typeface="Arial"/>
            </a:endParaRPr>
          </a:p>
        </p:txBody>
      </p:sp>
      <p:sp>
        <p:nvSpPr>
          <p:cNvPr id="207" name="Shape 207"/>
          <p:cNvSpPr/>
          <p:nvPr/>
        </p:nvSpPr>
        <p:spPr>
          <a:xfrm>
            <a:off x="4475342" y="1917303"/>
            <a:ext cx="2095914" cy="2397347"/>
          </a:xfrm>
          <a:prstGeom prst="rect">
            <a:avLst/>
          </a:prstGeom>
          <a:solidFill>
            <a:srgbClr val="FFFFFF"/>
          </a:solidFill>
          <a:ln>
            <a:noFill/>
          </a:ln>
        </p:spPr>
        <p:txBody>
          <a:bodyPr wrap="square" lIns="127000" tIns="127000" rIns="127000" bIns="127000" anchor="t" anchorCtr="0">
            <a:noAutofit/>
          </a:bodyPr>
          <a:lstStyle/>
          <a:p>
            <a:pPr marL="0" marR="0" lvl="0" indent="-69850" algn="l" rtl="0">
              <a:lnSpc>
                <a:spcPct val="100000"/>
              </a:lnSpc>
              <a:spcBef>
                <a:spcPts val="0"/>
              </a:spcBef>
              <a:spcAft>
                <a:spcPts val="0"/>
              </a:spcAft>
              <a:buClr>
                <a:schemeClr val="dk1"/>
              </a:buClr>
              <a:buFont typeface="Arial"/>
              <a:buNone/>
            </a:pPr>
            <a:endParaRPr sz="1100" b="0" i="0" u="none" strike="noStrike" cap="none">
              <a:solidFill>
                <a:srgbClr val="FFFFFF"/>
              </a:solidFill>
              <a:latin typeface="Arial"/>
              <a:ea typeface="Arial"/>
              <a:cs typeface="Arial"/>
              <a:sym typeface="Arial"/>
            </a:endParaRPr>
          </a:p>
        </p:txBody>
      </p:sp>
      <p:sp>
        <p:nvSpPr>
          <p:cNvPr id="208" name="Shape 208"/>
          <p:cNvSpPr/>
          <p:nvPr/>
        </p:nvSpPr>
        <p:spPr>
          <a:xfrm>
            <a:off x="6901892" y="1922534"/>
            <a:ext cx="2095914" cy="2397347"/>
          </a:xfrm>
          <a:prstGeom prst="rect">
            <a:avLst/>
          </a:prstGeom>
          <a:solidFill>
            <a:srgbClr val="FFFFFF"/>
          </a:solidFill>
          <a:ln>
            <a:noFill/>
          </a:ln>
        </p:spPr>
        <p:txBody>
          <a:bodyPr wrap="square" lIns="127000" tIns="127000" rIns="127000" bIns="127000" anchor="t" anchorCtr="0">
            <a:noAutofit/>
          </a:bodyPr>
          <a:lstStyle/>
          <a:p>
            <a:pPr marL="0" marR="0" lvl="0" indent="-69850" algn="l" rtl="0">
              <a:lnSpc>
                <a:spcPct val="100000"/>
              </a:lnSpc>
              <a:spcBef>
                <a:spcPts val="0"/>
              </a:spcBef>
              <a:spcAft>
                <a:spcPts val="0"/>
              </a:spcAft>
              <a:buClr>
                <a:schemeClr val="dk1"/>
              </a:buClr>
              <a:buFont typeface="Arial"/>
              <a:buNone/>
            </a:pPr>
            <a:endParaRPr sz="1100" b="0" i="0" u="none" strike="noStrike" cap="none">
              <a:solidFill>
                <a:srgbClr val="FFFFFF"/>
              </a:solidFill>
              <a:latin typeface="Arial"/>
              <a:ea typeface="Arial"/>
              <a:cs typeface="Arial"/>
              <a:sym typeface="Arial"/>
            </a:endParaRPr>
          </a:p>
        </p:txBody>
      </p:sp>
      <p:sp>
        <p:nvSpPr>
          <p:cNvPr id="209" name="Shape 209"/>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a:t>
            </a:fld>
            <a:endParaRPr lang="en-US" sz="900">
              <a:solidFill>
                <a:srgbClr val="A5A5A5"/>
              </a:solidFill>
              <a:latin typeface="Arial"/>
              <a:ea typeface="Arial"/>
              <a:cs typeface="Arial"/>
              <a:sym typeface="Arial"/>
            </a:endParaRPr>
          </a:p>
        </p:txBody>
      </p:sp>
      <p:sp>
        <p:nvSpPr>
          <p:cNvPr id="210" name="Shape 210"/>
          <p:cNvSpPr txBox="1"/>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279400" algn="ctr" rtl="0">
              <a:spcBef>
                <a:spcPts val="0"/>
              </a:spcBef>
              <a:buClr>
                <a:schemeClr val="dk1"/>
              </a:buClr>
              <a:buFont typeface="Arial"/>
              <a:buNone/>
            </a:pPr>
            <a:endParaRPr sz="4400">
              <a:solidFill>
                <a:schemeClr val="dk1"/>
              </a:solidFill>
              <a:latin typeface="Arial"/>
              <a:ea typeface="Arial"/>
              <a:cs typeface="Arial"/>
              <a:sym typeface="Arial"/>
            </a:endParaRPr>
          </a:p>
        </p:txBody>
      </p:sp>
      <p:pic>
        <p:nvPicPr>
          <p:cNvPr id="211" name="Shape 211"/>
          <p:cNvPicPr preferRelativeResize="0"/>
          <p:nvPr/>
        </p:nvPicPr>
        <p:blipFill rotWithShape="1">
          <a:blip r:embed="rId6">
            <a:alphaModFix/>
          </a:blip>
          <a:srcRect/>
          <a:stretch/>
        </p:blipFill>
        <p:spPr>
          <a:xfrm>
            <a:off x="8242185" y="4843720"/>
            <a:ext cx="755621" cy="185251"/>
          </a:xfrm>
          <a:prstGeom prst="rect">
            <a:avLst/>
          </a:prstGeom>
          <a:noFill/>
          <a:ln>
            <a:noFill/>
          </a:ln>
        </p:spPr>
      </p:pic>
      <p:pic>
        <p:nvPicPr>
          <p:cNvPr id="212" name="Shape 212" descr="Tesla.png"/>
          <p:cNvPicPr preferRelativeResize="0"/>
          <p:nvPr/>
        </p:nvPicPr>
        <p:blipFill rotWithShape="1">
          <a:blip r:embed="rId7">
            <a:alphaModFix/>
          </a:blip>
          <a:srcRect/>
          <a:stretch/>
        </p:blipFill>
        <p:spPr>
          <a:xfrm>
            <a:off x="2556185" y="2279433"/>
            <a:ext cx="1006208" cy="130386"/>
          </a:xfrm>
          <a:prstGeom prst="rect">
            <a:avLst/>
          </a:prstGeom>
          <a:noFill/>
          <a:ln>
            <a:noFill/>
          </a:ln>
        </p:spPr>
      </p:pic>
      <p:sp>
        <p:nvSpPr>
          <p:cNvPr id="213" name="Shape 213"/>
          <p:cNvSpPr txBox="1"/>
          <p:nvPr/>
        </p:nvSpPr>
        <p:spPr>
          <a:xfrm>
            <a:off x="443683" y="2153534"/>
            <a:ext cx="1359443" cy="338554"/>
          </a:xfrm>
          <a:prstGeom prst="rect">
            <a:avLst/>
          </a:prstGeom>
          <a:noFill/>
          <a:ln>
            <a:noFill/>
          </a:ln>
        </p:spPr>
        <p:txBody>
          <a:bodyPr wrap="square" lIns="91425" tIns="45700" rIns="91425" bIns="45700" anchor="t" anchorCtr="0">
            <a:noAutofit/>
          </a:bodyPr>
          <a:lstStyle/>
          <a:p>
            <a:pPr marL="0" marR="0" lvl="0" indent="-101600" algn="r" rtl="0">
              <a:lnSpc>
                <a:spcPct val="100000"/>
              </a:lnSpc>
              <a:spcBef>
                <a:spcPts val="0"/>
              </a:spcBef>
              <a:spcAft>
                <a:spcPts val="0"/>
              </a:spcAft>
              <a:buClr>
                <a:schemeClr val="lt1"/>
              </a:buClr>
              <a:buSzPct val="100000"/>
              <a:buFont typeface="Arial"/>
              <a:buNone/>
            </a:pPr>
            <a:r>
              <a:rPr lang="en-US" sz="1600" b="1" i="0" u="none" strike="noStrike" cap="none">
                <a:solidFill>
                  <a:schemeClr val="lt1"/>
                </a:solidFill>
                <a:latin typeface="Arial"/>
                <a:ea typeface="Arial"/>
                <a:cs typeface="Arial"/>
                <a:sym typeface="Arial"/>
              </a:rPr>
              <a:t>Product</a:t>
            </a:r>
          </a:p>
        </p:txBody>
      </p:sp>
      <p:pic>
        <p:nvPicPr>
          <p:cNvPr id="214" name="Shape 214" descr="uber_logo.png"/>
          <p:cNvPicPr preferRelativeResize="0"/>
          <p:nvPr/>
        </p:nvPicPr>
        <p:blipFill rotWithShape="1">
          <a:blip r:embed="rId8">
            <a:alphaModFix/>
          </a:blip>
          <a:srcRect/>
          <a:stretch/>
        </p:blipFill>
        <p:spPr>
          <a:xfrm>
            <a:off x="2840395" y="3555456"/>
            <a:ext cx="507730" cy="474329"/>
          </a:xfrm>
          <a:prstGeom prst="rect">
            <a:avLst/>
          </a:prstGeom>
          <a:noFill/>
          <a:ln>
            <a:noFill/>
          </a:ln>
        </p:spPr>
      </p:pic>
      <p:pic>
        <p:nvPicPr>
          <p:cNvPr id="215" name="Shape 215" descr="zipcar.png"/>
          <p:cNvPicPr preferRelativeResize="0"/>
          <p:nvPr/>
        </p:nvPicPr>
        <p:blipFill rotWithShape="1">
          <a:blip r:embed="rId9">
            <a:alphaModFix/>
          </a:blip>
          <a:srcRect/>
          <a:stretch/>
        </p:blipFill>
        <p:spPr>
          <a:xfrm>
            <a:off x="2708388" y="2736937"/>
            <a:ext cx="879675" cy="447463"/>
          </a:xfrm>
          <a:prstGeom prst="rect">
            <a:avLst/>
          </a:prstGeom>
          <a:noFill/>
          <a:ln>
            <a:noFill/>
          </a:ln>
        </p:spPr>
      </p:pic>
      <p:sp>
        <p:nvSpPr>
          <p:cNvPr id="216" name="Shape 216"/>
          <p:cNvSpPr txBox="1"/>
          <p:nvPr/>
        </p:nvSpPr>
        <p:spPr>
          <a:xfrm>
            <a:off x="48247" y="2887101"/>
            <a:ext cx="1754879" cy="338554"/>
          </a:xfrm>
          <a:prstGeom prst="rect">
            <a:avLst/>
          </a:prstGeom>
          <a:noFill/>
          <a:ln>
            <a:noFill/>
          </a:ln>
        </p:spPr>
        <p:txBody>
          <a:bodyPr wrap="square" lIns="91425" tIns="45700" rIns="91425" bIns="45700" anchor="t" anchorCtr="0">
            <a:noAutofit/>
          </a:bodyPr>
          <a:lstStyle/>
          <a:p>
            <a:pPr marL="0" marR="0" lvl="0" indent="-101600" algn="r" rtl="0">
              <a:lnSpc>
                <a:spcPct val="100000"/>
              </a:lnSpc>
              <a:spcBef>
                <a:spcPts val="0"/>
              </a:spcBef>
              <a:spcAft>
                <a:spcPts val="0"/>
              </a:spcAft>
              <a:buClr>
                <a:schemeClr val="lt1"/>
              </a:buClr>
              <a:buSzPct val="100000"/>
              <a:buFont typeface="Arial"/>
              <a:buNone/>
            </a:pPr>
            <a:r>
              <a:rPr lang="en-US" sz="1600" b="1" i="0" u="none" strike="noStrike" cap="none">
                <a:solidFill>
                  <a:schemeClr val="lt1"/>
                </a:solidFill>
                <a:latin typeface="Arial"/>
                <a:ea typeface="Arial"/>
                <a:cs typeface="Arial"/>
                <a:sym typeface="Arial"/>
              </a:rPr>
              <a:t>Business Model</a:t>
            </a:r>
          </a:p>
        </p:txBody>
      </p:sp>
      <p:sp>
        <p:nvSpPr>
          <p:cNvPr id="217" name="Shape 217"/>
          <p:cNvSpPr txBox="1"/>
          <p:nvPr/>
        </p:nvSpPr>
        <p:spPr>
          <a:xfrm>
            <a:off x="-104833" y="3548700"/>
            <a:ext cx="1907959" cy="584776"/>
          </a:xfrm>
          <a:prstGeom prst="rect">
            <a:avLst/>
          </a:prstGeom>
          <a:noFill/>
          <a:ln>
            <a:noFill/>
          </a:ln>
        </p:spPr>
        <p:txBody>
          <a:bodyPr wrap="square" lIns="91425" tIns="45700" rIns="91425" bIns="45700" anchor="t" anchorCtr="0">
            <a:noAutofit/>
          </a:bodyPr>
          <a:lstStyle/>
          <a:p>
            <a:pPr marL="0" marR="0" lvl="0" indent="-101600" algn="r" rtl="0">
              <a:lnSpc>
                <a:spcPct val="100000"/>
              </a:lnSpc>
              <a:spcBef>
                <a:spcPts val="0"/>
              </a:spcBef>
              <a:spcAft>
                <a:spcPts val="0"/>
              </a:spcAft>
              <a:buClr>
                <a:schemeClr val="lt1"/>
              </a:buClr>
              <a:buSzPct val="100000"/>
              <a:buFont typeface="Arial"/>
              <a:buNone/>
            </a:pPr>
            <a:r>
              <a:rPr lang="en-US" sz="1600" b="1" i="0" u="none" strike="noStrike" cap="none">
                <a:solidFill>
                  <a:schemeClr val="lt1"/>
                </a:solidFill>
                <a:latin typeface="Arial"/>
                <a:ea typeface="Arial"/>
                <a:cs typeface="Arial"/>
                <a:sym typeface="Arial"/>
              </a:rPr>
              <a:t>Customer Experience</a:t>
            </a:r>
          </a:p>
        </p:txBody>
      </p:sp>
      <p:pic>
        <p:nvPicPr>
          <p:cNvPr id="218" name="Shape 218" descr="square.png"/>
          <p:cNvPicPr preferRelativeResize="0"/>
          <p:nvPr/>
        </p:nvPicPr>
        <p:blipFill rotWithShape="1">
          <a:blip r:embed="rId10">
            <a:alphaModFix/>
          </a:blip>
          <a:srcRect/>
          <a:stretch/>
        </p:blipFill>
        <p:spPr>
          <a:xfrm>
            <a:off x="4981971" y="2201059"/>
            <a:ext cx="1025004" cy="250424"/>
          </a:xfrm>
          <a:prstGeom prst="rect">
            <a:avLst/>
          </a:prstGeom>
          <a:noFill/>
          <a:ln>
            <a:noFill/>
          </a:ln>
        </p:spPr>
      </p:pic>
      <p:pic>
        <p:nvPicPr>
          <p:cNvPr id="219" name="Shape 219" descr="apple-pay.png"/>
          <p:cNvPicPr preferRelativeResize="0"/>
          <p:nvPr/>
        </p:nvPicPr>
        <p:blipFill rotWithShape="1">
          <a:blip r:embed="rId11">
            <a:alphaModFix/>
          </a:blip>
          <a:srcRect/>
          <a:stretch/>
        </p:blipFill>
        <p:spPr>
          <a:xfrm>
            <a:off x="5221916" y="3644016"/>
            <a:ext cx="689347" cy="323307"/>
          </a:xfrm>
          <a:prstGeom prst="rect">
            <a:avLst/>
          </a:prstGeom>
          <a:noFill/>
          <a:ln>
            <a:noFill/>
          </a:ln>
        </p:spPr>
      </p:pic>
      <p:pic>
        <p:nvPicPr>
          <p:cNvPr id="220" name="Shape 220"/>
          <p:cNvPicPr preferRelativeResize="0"/>
          <p:nvPr/>
        </p:nvPicPr>
        <p:blipFill rotWithShape="1">
          <a:blip r:embed="rId12">
            <a:alphaModFix/>
          </a:blip>
          <a:srcRect/>
          <a:stretch/>
        </p:blipFill>
        <p:spPr>
          <a:xfrm>
            <a:off x="7263518" y="3586711"/>
            <a:ext cx="1453500" cy="444825"/>
          </a:xfrm>
          <a:prstGeom prst="rect">
            <a:avLst/>
          </a:prstGeom>
          <a:noFill/>
          <a:ln>
            <a:noFill/>
          </a:ln>
        </p:spPr>
      </p:pic>
      <p:pic>
        <p:nvPicPr>
          <p:cNvPr id="221" name="Shape 221" descr="netflix.png"/>
          <p:cNvPicPr preferRelativeResize="0"/>
          <p:nvPr/>
        </p:nvPicPr>
        <p:blipFill rotWithShape="1">
          <a:blip r:embed="rId13">
            <a:alphaModFix/>
          </a:blip>
          <a:srcRect/>
          <a:stretch/>
        </p:blipFill>
        <p:spPr>
          <a:xfrm>
            <a:off x="5131600" y="2950617"/>
            <a:ext cx="868408" cy="234953"/>
          </a:xfrm>
          <a:prstGeom prst="rect">
            <a:avLst/>
          </a:prstGeom>
          <a:noFill/>
          <a:ln>
            <a:noFill/>
          </a:ln>
        </p:spPr>
      </p:pic>
      <p:pic>
        <p:nvPicPr>
          <p:cNvPr id="222" name="Shape 222" descr="Facebook.png"/>
          <p:cNvPicPr preferRelativeResize="0"/>
          <p:nvPr/>
        </p:nvPicPr>
        <p:blipFill rotWithShape="1">
          <a:blip r:embed="rId14">
            <a:alphaModFix/>
          </a:blip>
          <a:srcRect/>
          <a:stretch/>
        </p:blipFill>
        <p:spPr>
          <a:xfrm>
            <a:off x="7757902" y="2213261"/>
            <a:ext cx="336476" cy="336476"/>
          </a:xfrm>
          <a:prstGeom prst="rect">
            <a:avLst/>
          </a:prstGeom>
          <a:noFill/>
          <a:ln>
            <a:noFill/>
          </a:ln>
        </p:spPr>
      </p:pic>
      <p:pic>
        <p:nvPicPr>
          <p:cNvPr id="223" name="Shape 223" descr="Apple-logo.png"/>
          <p:cNvPicPr preferRelativeResize="0"/>
          <p:nvPr/>
        </p:nvPicPr>
        <p:blipFill rotWithShape="1">
          <a:blip r:embed="rId15">
            <a:alphaModFix/>
          </a:blip>
          <a:srcRect/>
          <a:stretch/>
        </p:blipFill>
        <p:spPr>
          <a:xfrm>
            <a:off x="7759231" y="2863819"/>
            <a:ext cx="348651" cy="433888"/>
          </a:xfrm>
          <a:prstGeom prst="rect">
            <a:avLst/>
          </a:prstGeom>
          <a:noFill/>
          <a:ln>
            <a:noFill/>
          </a:ln>
        </p:spPr>
      </p:pic>
      <p:sp>
        <p:nvSpPr>
          <p:cNvPr id="224" name="Shape 224"/>
          <p:cNvSpPr/>
          <p:nvPr/>
        </p:nvSpPr>
        <p:spPr>
          <a:xfrm>
            <a:off x="2172924" y="804512"/>
            <a:ext cx="6711806" cy="553998"/>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3000">
                <a:solidFill>
                  <a:srgbClr val="FFFFFF"/>
                </a:solidFill>
                <a:latin typeface="Arial"/>
                <a:ea typeface="Arial"/>
                <a:cs typeface="Arial"/>
                <a:sym typeface="Arial"/>
              </a:rPr>
              <a:t> New Age of Digital Transformation </a:t>
            </a:r>
          </a:p>
        </p:txBody>
      </p:sp>
      <p:sp>
        <p:nvSpPr>
          <p:cNvPr id="225" name="Shape 225"/>
          <p:cNvSpPr txBox="1"/>
          <p:nvPr/>
        </p:nvSpPr>
        <p:spPr>
          <a:xfrm>
            <a:off x="250147" y="1511543"/>
            <a:ext cx="1550123" cy="253916"/>
          </a:xfrm>
          <a:prstGeom prst="rect">
            <a:avLst/>
          </a:prstGeom>
          <a:noFill/>
          <a:ln>
            <a:noFill/>
          </a:ln>
        </p:spPr>
        <p:txBody>
          <a:bodyPr wrap="square" lIns="91425" tIns="45700" rIns="91425" bIns="45700" anchor="t" anchorCtr="0">
            <a:noAutofit/>
          </a:bodyPr>
          <a:lstStyle/>
          <a:p>
            <a:pPr marL="0" marR="0" lvl="0" indent="-63500" algn="r" rtl="0">
              <a:lnSpc>
                <a:spcPct val="100000"/>
              </a:lnSpc>
              <a:spcBef>
                <a:spcPts val="0"/>
              </a:spcBef>
              <a:spcAft>
                <a:spcPts val="0"/>
              </a:spcAft>
              <a:buClr>
                <a:srgbClr val="D1D1D1"/>
              </a:buClr>
              <a:buSzPct val="100000"/>
              <a:buFont typeface="Arial"/>
              <a:buNone/>
            </a:pPr>
            <a:r>
              <a:rPr lang="en-US" sz="1000" b="1" i="0" u="none" strike="noStrike" cap="none">
                <a:solidFill>
                  <a:srgbClr val="D1D1D1"/>
                </a:solidFill>
                <a:latin typeface="Arial"/>
                <a:ea typeface="Arial"/>
                <a:cs typeface="Arial"/>
                <a:sym typeface="Arial"/>
              </a:rPr>
              <a:t>COMPETING 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Shape 813"/>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20</a:t>
            </a:fld>
            <a:endParaRPr lang="en-US" sz="900">
              <a:solidFill>
                <a:srgbClr val="A5A5A5"/>
              </a:solidFill>
              <a:latin typeface="Arial"/>
              <a:ea typeface="Arial"/>
              <a:cs typeface="Arial"/>
              <a:sym typeface="Arial"/>
            </a:endParaRPr>
          </a:p>
        </p:txBody>
      </p:sp>
      <p:sp>
        <p:nvSpPr>
          <p:cNvPr id="814" name="Shape 814"/>
          <p:cNvSpPr/>
          <p:nvPr/>
        </p:nvSpPr>
        <p:spPr>
          <a:xfrm>
            <a:off x="1218866" y="151651"/>
            <a:ext cx="6824227" cy="2737974"/>
          </a:xfrm>
          <a:prstGeom prst="rect">
            <a:avLst/>
          </a:prstGeom>
          <a:solidFill>
            <a:schemeClr val="lt1">
              <a:alpha val="83921"/>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815" name="Shape 815"/>
          <p:cNvPicPr preferRelativeResize="0"/>
          <p:nvPr/>
        </p:nvPicPr>
        <p:blipFill rotWithShape="1">
          <a:blip r:embed="rId3">
            <a:alphaModFix/>
          </a:blip>
          <a:srcRect/>
          <a:stretch/>
        </p:blipFill>
        <p:spPr>
          <a:xfrm>
            <a:off x="240966" y="217325"/>
            <a:ext cx="977509" cy="4294537"/>
          </a:xfrm>
          <a:prstGeom prst="rect">
            <a:avLst/>
          </a:prstGeom>
          <a:noFill/>
          <a:ln>
            <a:noFill/>
          </a:ln>
        </p:spPr>
      </p:pic>
      <p:grpSp>
        <p:nvGrpSpPr>
          <p:cNvPr id="816" name="Shape 816"/>
          <p:cNvGrpSpPr/>
          <p:nvPr/>
        </p:nvGrpSpPr>
        <p:grpSpPr>
          <a:xfrm>
            <a:off x="4656320" y="277798"/>
            <a:ext cx="3198195" cy="2485250"/>
            <a:chOff x="4656320" y="277798"/>
            <a:chExt cx="3198195" cy="2485250"/>
          </a:xfrm>
        </p:grpSpPr>
        <p:pic>
          <p:nvPicPr>
            <p:cNvPr id="817" name="Shape 817"/>
            <p:cNvPicPr preferRelativeResize="0"/>
            <p:nvPr/>
          </p:nvPicPr>
          <p:blipFill rotWithShape="1">
            <a:blip r:embed="rId4">
              <a:alphaModFix/>
            </a:blip>
            <a:srcRect/>
            <a:stretch/>
          </p:blipFill>
          <p:spPr>
            <a:xfrm>
              <a:off x="4656320" y="574736"/>
              <a:ext cx="3166342" cy="2188312"/>
            </a:xfrm>
            <a:prstGeom prst="rect">
              <a:avLst/>
            </a:prstGeom>
            <a:noFill/>
            <a:ln>
              <a:noFill/>
            </a:ln>
          </p:spPr>
        </p:pic>
        <p:sp>
          <p:nvSpPr>
            <p:cNvPr id="818" name="Shape 818"/>
            <p:cNvSpPr txBox="1"/>
            <p:nvPr/>
          </p:nvSpPr>
          <p:spPr>
            <a:xfrm>
              <a:off x="4778413" y="779743"/>
              <a:ext cx="1420105"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App Deployment</a:t>
              </a:r>
            </a:p>
            <a:p>
              <a:pPr marL="0" marR="0" lvl="0" indent="0" algn="l" rtl="0">
                <a:spcBef>
                  <a:spcPts val="0"/>
                </a:spcBef>
                <a:buSzPct val="25000"/>
                <a:buNone/>
              </a:pPr>
              <a:r>
                <a:rPr lang="en-US" sz="1200" b="1">
                  <a:solidFill>
                    <a:srgbClr val="008774"/>
                  </a:solidFill>
                  <a:latin typeface="Arial"/>
                  <a:ea typeface="Arial"/>
                  <a:cs typeface="Arial"/>
                  <a:sym typeface="Arial"/>
                </a:rPr>
                <a:t>&amp; Management</a:t>
              </a:r>
            </a:p>
          </p:txBody>
        </p:sp>
        <p:sp>
          <p:nvSpPr>
            <p:cNvPr id="819" name="Shape 819"/>
            <p:cNvSpPr txBox="1"/>
            <p:nvPr/>
          </p:nvSpPr>
          <p:spPr>
            <a:xfrm>
              <a:off x="4778413" y="1510992"/>
              <a:ext cx="1004276"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Availability</a:t>
              </a:r>
            </a:p>
          </p:txBody>
        </p:sp>
        <p:sp>
          <p:nvSpPr>
            <p:cNvPr id="820" name="Shape 820"/>
            <p:cNvSpPr txBox="1"/>
            <p:nvPr/>
          </p:nvSpPr>
          <p:spPr>
            <a:xfrm>
              <a:off x="4778413" y="2147737"/>
              <a:ext cx="1283274"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Visibility &amp;</a:t>
              </a:r>
            </a:p>
            <a:p>
              <a:pPr marL="0" marR="0" lvl="0" indent="0" algn="l" rtl="0">
                <a:spcBef>
                  <a:spcPts val="0"/>
                </a:spcBef>
                <a:buSzPct val="25000"/>
                <a:buNone/>
              </a:pPr>
              <a:r>
                <a:rPr lang="en-US" sz="1200" b="1">
                  <a:solidFill>
                    <a:srgbClr val="008774"/>
                  </a:solidFill>
                  <a:latin typeface="Arial"/>
                  <a:ea typeface="Arial"/>
                  <a:cs typeface="Arial"/>
                  <a:sym typeface="Arial"/>
                </a:rPr>
                <a:t>Administration</a:t>
              </a:r>
            </a:p>
          </p:txBody>
        </p:sp>
        <p:sp>
          <p:nvSpPr>
            <p:cNvPr id="821" name="Shape 821"/>
            <p:cNvSpPr txBox="1"/>
            <p:nvPr/>
          </p:nvSpPr>
          <p:spPr>
            <a:xfrm>
              <a:off x="6791949" y="806647"/>
              <a:ext cx="943062" cy="4001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CI/CD Tools,</a:t>
              </a:r>
            </a:p>
            <a:p>
              <a:pPr marL="0" marR="0" lvl="0" indent="0" algn="l" rtl="0">
                <a:spcBef>
                  <a:spcPts val="0"/>
                </a:spcBef>
                <a:buSzPct val="25000"/>
                <a:buNone/>
              </a:pPr>
              <a:r>
                <a:rPr lang="en-US" sz="1000" b="1">
                  <a:solidFill>
                    <a:srgbClr val="868686"/>
                  </a:solidFill>
                  <a:latin typeface="Arial"/>
                  <a:ea typeface="Arial"/>
                  <a:cs typeface="Arial"/>
                  <a:sym typeface="Arial"/>
                </a:rPr>
                <a:t>ID, Security</a:t>
              </a:r>
            </a:p>
          </p:txBody>
        </p:sp>
        <p:sp>
          <p:nvSpPr>
            <p:cNvPr id="822" name="Shape 822"/>
            <p:cNvSpPr txBox="1"/>
            <p:nvPr/>
          </p:nvSpPr>
          <p:spPr>
            <a:xfrm>
              <a:off x="6791949" y="1356042"/>
              <a:ext cx="908019"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Health, Metrics,</a:t>
              </a:r>
            </a:p>
            <a:p>
              <a:pPr marL="0" marR="0" lvl="0" indent="0" algn="l" rtl="0">
                <a:spcBef>
                  <a:spcPts val="0"/>
                </a:spcBef>
                <a:buSzPct val="25000"/>
                <a:buNone/>
              </a:pPr>
              <a:r>
                <a:rPr lang="en-US" sz="1000" b="1">
                  <a:solidFill>
                    <a:srgbClr val="868686"/>
                  </a:solidFill>
                  <a:latin typeface="Arial"/>
                  <a:ea typeface="Arial"/>
                  <a:cs typeface="Arial"/>
                  <a:sym typeface="Arial"/>
                </a:rPr>
                <a:t>Patching</a:t>
              </a:r>
            </a:p>
          </p:txBody>
        </p:sp>
        <p:sp>
          <p:nvSpPr>
            <p:cNvPr id="823" name="Shape 823"/>
            <p:cNvSpPr txBox="1"/>
            <p:nvPr/>
          </p:nvSpPr>
          <p:spPr>
            <a:xfrm>
              <a:off x="6791949" y="2061679"/>
              <a:ext cx="1062566"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Apps &amp; Platform</a:t>
              </a:r>
            </a:p>
            <a:p>
              <a:pPr marL="0" marR="0" lvl="0" indent="0" algn="l" rtl="0">
                <a:spcBef>
                  <a:spcPts val="0"/>
                </a:spcBef>
                <a:buSzPct val="25000"/>
                <a:buNone/>
              </a:pPr>
              <a:r>
                <a:rPr lang="en-US" sz="1000" b="1">
                  <a:solidFill>
                    <a:srgbClr val="868686"/>
                  </a:solidFill>
                  <a:latin typeface="Arial"/>
                  <a:ea typeface="Arial"/>
                  <a:cs typeface="Arial"/>
                  <a:sym typeface="Arial"/>
                </a:rPr>
                <a:t>Dashboards</a:t>
              </a:r>
            </a:p>
          </p:txBody>
        </p:sp>
        <p:pic>
          <p:nvPicPr>
            <p:cNvPr id="824" name="Shape 824"/>
            <p:cNvPicPr preferRelativeResize="0"/>
            <p:nvPr/>
          </p:nvPicPr>
          <p:blipFill rotWithShape="1">
            <a:blip r:embed="rId5">
              <a:alphaModFix/>
            </a:blip>
            <a:srcRect/>
            <a:stretch/>
          </p:blipFill>
          <p:spPr>
            <a:xfrm>
              <a:off x="6211960" y="2153433"/>
              <a:ext cx="540989" cy="392745"/>
            </a:xfrm>
            <a:prstGeom prst="rect">
              <a:avLst/>
            </a:prstGeom>
            <a:noFill/>
            <a:ln>
              <a:noFill/>
            </a:ln>
          </p:spPr>
        </p:pic>
        <p:pic>
          <p:nvPicPr>
            <p:cNvPr id="825" name="Shape 825"/>
            <p:cNvPicPr preferRelativeResize="0"/>
            <p:nvPr/>
          </p:nvPicPr>
          <p:blipFill rotWithShape="1">
            <a:blip r:embed="rId6">
              <a:alphaModFix/>
            </a:blip>
            <a:srcRect/>
            <a:stretch/>
          </p:blipFill>
          <p:spPr>
            <a:xfrm>
              <a:off x="6211960" y="1451684"/>
              <a:ext cx="540989" cy="392745"/>
            </a:xfrm>
            <a:prstGeom prst="rect">
              <a:avLst/>
            </a:prstGeom>
            <a:noFill/>
            <a:ln>
              <a:noFill/>
            </a:ln>
          </p:spPr>
        </p:pic>
        <p:pic>
          <p:nvPicPr>
            <p:cNvPr id="826" name="Shape 826"/>
            <p:cNvPicPr preferRelativeResize="0"/>
            <p:nvPr/>
          </p:nvPicPr>
          <p:blipFill rotWithShape="1">
            <a:blip r:embed="rId7">
              <a:alphaModFix/>
            </a:blip>
            <a:srcRect/>
            <a:stretch/>
          </p:blipFill>
          <p:spPr>
            <a:xfrm>
              <a:off x="6211960" y="782322"/>
              <a:ext cx="540989" cy="392745"/>
            </a:xfrm>
            <a:prstGeom prst="rect">
              <a:avLst/>
            </a:prstGeom>
            <a:noFill/>
            <a:ln>
              <a:noFill/>
            </a:ln>
          </p:spPr>
        </p:pic>
        <p:sp>
          <p:nvSpPr>
            <p:cNvPr id="827" name="Shape 827"/>
            <p:cNvSpPr txBox="1"/>
            <p:nvPr/>
          </p:nvSpPr>
          <p:spPr>
            <a:xfrm>
              <a:off x="5599218" y="277798"/>
              <a:ext cx="1182235" cy="276999"/>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OPERATIONS</a:t>
              </a:r>
            </a:p>
          </p:txBody>
        </p:sp>
      </p:grpSp>
      <p:grpSp>
        <p:nvGrpSpPr>
          <p:cNvPr id="828" name="Shape 828"/>
          <p:cNvGrpSpPr/>
          <p:nvPr/>
        </p:nvGrpSpPr>
        <p:grpSpPr>
          <a:xfrm>
            <a:off x="1265420" y="553742"/>
            <a:ext cx="3166342" cy="2188312"/>
            <a:chOff x="1265420" y="574736"/>
            <a:chExt cx="3166342" cy="2188312"/>
          </a:xfrm>
        </p:grpSpPr>
        <p:pic>
          <p:nvPicPr>
            <p:cNvPr id="829" name="Shape 829"/>
            <p:cNvPicPr preferRelativeResize="0"/>
            <p:nvPr/>
          </p:nvPicPr>
          <p:blipFill rotWithShape="1">
            <a:blip r:embed="rId4">
              <a:alphaModFix/>
            </a:blip>
            <a:srcRect/>
            <a:stretch/>
          </p:blipFill>
          <p:spPr>
            <a:xfrm>
              <a:off x="1265420" y="574736"/>
              <a:ext cx="3166342" cy="2188312"/>
            </a:xfrm>
            <a:prstGeom prst="rect">
              <a:avLst/>
            </a:prstGeom>
            <a:noFill/>
            <a:ln>
              <a:noFill/>
            </a:ln>
          </p:spPr>
        </p:pic>
        <p:sp>
          <p:nvSpPr>
            <p:cNvPr id="830" name="Shape 830"/>
            <p:cNvSpPr txBox="1"/>
            <p:nvPr/>
          </p:nvSpPr>
          <p:spPr>
            <a:xfrm>
              <a:off x="1400306" y="737755"/>
              <a:ext cx="997013"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Multiple</a:t>
              </a:r>
            </a:p>
            <a:p>
              <a:pPr marL="0" marR="0" lvl="0" indent="0" algn="l" rtl="0">
                <a:spcBef>
                  <a:spcPts val="0"/>
                </a:spcBef>
                <a:buSzPct val="25000"/>
                <a:buNone/>
              </a:pPr>
              <a:r>
                <a:rPr lang="en-US" sz="1200" b="1">
                  <a:solidFill>
                    <a:srgbClr val="008774"/>
                  </a:solidFill>
                  <a:latin typeface="Arial"/>
                  <a:ea typeface="Arial"/>
                  <a:cs typeface="Arial"/>
                  <a:sym typeface="Arial"/>
                </a:rPr>
                <a:t>Languages</a:t>
              </a:r>
            </a:p>
          </p:txBody>
        </p:sp>
        <p:sp>
          <p:nvSpPr>
            <p:cNvPr id="831" name="Shape 831"/>
            <p:cNvSpPr txBox="1"/>
            <p:nvPr/>
          </p:nvSpPr>
          <p:spPr>
            <a:xfrm>
              <a:off x="1400306" y="1441939"/>
              <a:ext cx="1211239"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Microservices</a:t>
              </a:r>
            </a:p>
            <a:p>
              <a:pPr marL="0" marR="0" lvl="0" indent="0" algn="l" rtl="0">
                <a:spcBef>
                  <a:spcPts val="0"/>
                </a:spcBef>
                <a:buSzPct val="25000"/>
                <a:buNone/>
              </a:pPr>
              <a:r>
                <a:rPr lang="en-US" sz="1200" b="1">
                  <a:solidFill>
                    <a:srgbClr val="008774"/>
                  </a:solidFill>
                  <a:latin typeface="Arial"/>
                  <a:ea typeface="Arial"/>
                  <a:cs typeface="Arial"/>
                  <a:sym typeface="Arial"/>
                </a:rPr>
                <a:t>Support</a:t>
              </a:r>
            </a:p>
          </p:txBody>
        </p:sp>
        <p:sp>
          <p:nvSpPr>
            <p:cNvPr id="832" name="Shape 832"/>
            <p:cNvSpPr txBox="1"/>
            <p:nvPr/>
          </p:nvSpPr>
          <p:spPr>
            <a:xfrm>
              <a:off x="1400306" y="2116246"/>
              <a:ext cx="107425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Services</a:t>
              </a:r>
            </a:p>
            <a:p>
              <a:pPr marL="0" marR="0" lvl="0" indent="0" algn="l" rtl="0">
                <a:spcBef>
                  <a:spcPts val="0"/>
                </a:spcBef>
                <a:buSzPct val="25000"/>
                <a:buNone/>
              </a:pPr>
              <a:r>
                <a:rPr lang="en-US" sz="1200" b="1">
                  <a:solidFill>
                    <a:srgbClr val="008774"/>
                  </a:solidFill>
                  <a:latin typeface="Arial"/>
                  <a:ea typeface="Arial"/>
                  <a:cs typeface="Arial"/>
                  <a:sym typeface="Arial"/>
                </a:rPr>
                <a:t>Marketplace</a:t>
              </a:r>
            </a:p>
          </p:txBody>
        </p:sp>
        <p:pic>
          <p:nvPicPr>
            <p:cNvPr id="833" name="Shape 833"/>
            <p:cNvPicPr preferRelativeResize="0"/>
            <p:nvPr/>
          </p:nvPicPr>
          <p:blipFill rotWithShape="1">
            <a:blip r:embed="rId8">
              <a:alphaModFix/>
            </a:blip>
            <a:srcRect/>
            <a:stretch/>
          </p:blipFill>
          <p:spPr>
            <a:xfrm>
              <a:off x="3480758" y="1469415"/>
              <a:ext cx="639214" cy="432586"/>
            </a:xfrm>
            <a:prstGeom prst="rect">
              <a:avLst/>
            </a:prstGeom>
            <a:noFill/>
            <a:ln>
              <a:noFill/>
            </a:ln>
          </p:spPr>
        </p:pic>
        <p:pic>
          <p:nvPicPr>
            <p:cNvPr id="834" name="Shape 834"/>
            <p:cNvPicPr preferRelativeResize="0"/>
            <p:nvPr/>
          </p:nvPicPr>
          <p:blipFill rotWithShape="1">
            <a:blip r:embed="rId9">
              <a:alphaModFix/>
            </a:blip>
            <a:srcRect/>
            <a:stretch/>
          </p:blipFill>
          <p:spPr>
            <a:xfrm>
              <a:off x="2746827" y="1453012"/>
              <a:ext cx="582242" cy="445554"/>
            </a:xfrm>
            <a:prstGeom prst="rect">
              <a:avLst/>
            </a:prstGeom>
            <a:noFill/>
            <a:ln>
              <a:noFill/>
            </a:ln>
          </p:spPr>
        </p:pic>
        <p:pic>
          <p:nvPicPr>
            <p:cNvPr id="835" name="Shape 835" descr="Java_logo.png"/>
            <p:cNvPicPr preferRelativeResize="0"/>
            <p:nvPr/>
          </p:nvPicPr>
          <p:blipFill rotWithShape="1">
            <a:blip r:embed="rId10">
              <a:alphaModFix/>
            </a:blip>
            <a:srcRect/>
            <a:stretch/>
          </p:blipFill>
          <p:spPr>
            <a:xfrm>
              <a:off x="2347514" y="693749"/>
              <a:ext cx="518799" cy="518799"/>
            </a:xfrm>
            <a:prstGeom prst="rect">
              <a:avLst/>
            </a:prstGeom>
            <a:noFill/>
            <a:ln>
              <a:noFill/>
            </a:ln>
          </p:spPr>
        </p:pic>
        <p:pic>
          <p:nvPicPr>
            <p:cNvPr id="836" name="Shape 836" descr="microsoft_.net_.gif"/>
            <p:cNvPicPr preferRelativeResize="0"/>
            <p:nvPr/>
          </p:nvPicPr>
          <p:blipFill rotWithShape="1">
            <a:blip r:embed="rId11">
              <a:alphaModFix/>
            </a:blip>
            <a:srcRect/>
            <a:stretch/>
          </p:blipFill>
          <p:spPr>
            <a:xfrm>
              <a:off x="2925171" y="787547"/>
              <a:ext cx="377555" cy="377555"/>
            </a:xfrm>
            <a:prstGeom prst="rect">
              <a:avLst/>
            </a:prstGeom>
            <a:noFill/>
            <a:ln>
              <a:noFill/>
            </a:ln>
          </p:spPr>
        </p:pic>
        <p:pic>
          <p:nvPicPr>
            <p:cNvPr id="837" name="Shape 837" descr="nodejs.png"/>
            <p:cNvPicPr preferRelativeResize="0"/>
            <p:nvPr/>
          </p:nvPicPr>
          <p:blipFill rotWithShape="1">
            <a:blip r:embed="rId12">
              <a:alphaModFix/>
            </a:blip>
            <a:srcRect/>
            <a:stretch/>
          </p:blipFill>
          <p:spPr>
            <a:xfrm>
              <a:off x="3456422" y="797849"/>
              <a:ext cx="389441" cy="389441"/>
            </a:xfrm>
            <a:prstGeom prst="rect">
              <a:avLst/>
            </a:prstGeom>
            <a:noFill/>
            <a:ln>
              <a:noFill/>
            </a:ln>
          </p:spPr>
        </p:pic>
        <p:pic>
          <p:nvPicPr>
            <p:cNvPr id="838" name="Shape 838"/>
            <p:cNvPicPr preferRelativeResize="0"/>
            <p:nvPr/>
          </p:nvPicPr>
          <p:blipFill rotWithShape="1">
            <a:blip r:embed="rId13">
              <a:alphaModFix/>
            </a:blip>
            <a:srcRect/>
            <a:stretch/>
          </p:blipFill>
          <p:spPr>
            <a:xfrm>
              <a:off x="4020470" y="967687"/>
              <a:ext cx="187477" cy="50678"/>
            </a:xfrm>
            <a:prstGeom prst="rect">
              <a:avLst/>
            </a:prstGeom>
            <a:noFill/>
            <a:ln>
              <a:noFill/>
            </a:ln>
          </p:spPr>
        </p:pic>
        <p:sp>
          <p:nvSpPr>
            <p:cNvPr id="839" name="Shape 839"/>
            <p:cNvSpPr/>
            <p:nvPr/>
          </p:nvSpPr>
          <p:spPr>
            <a:xfrm>
              <a:off x="2481824" y="2137519"/>
              <a:ext cx="425786" cy="425786"/>
            </a:xfrm>
            <a:prstGeom prst="ellipse">
              <a:avLst/>
            </a:prstGeom>
            <a:solidFill>
              <a:srgbClr val="D3EAE6"/>
            </a:solidFill>
            <a:ln w="12700" cap="flat" cmpd="sng">
              <a:solidFill>
                <a:srgbClr val="58C6B8"/>
              </a:solidFill>
              <a:prstDash val="solid"/>
              <a:round/>
              <a:headEnd type="none" w="med" len="med"/>
              <a:tailEnd type="none" w="med" len="med"/>
            </a:ln>
          </p:spPr>
          <p:txBody>
            <a:bodyPr wrap="square" lIns="0" tIns="0" rIns="0" bIns="0" anchor="ctr" anchorCtr="0">
              <a:noAutofit/>
            </a:bodyPr>
            <a:lstStyle/>
            <a:p>
              <a:pPr marL="0" marR="0" lvl="0" indent="0" algn="ctr" rtl="0">
                <a:spcBef>
                  <a:spcPts val="0"/>
                </a:spcBef>
                <a:buSzPct val="25000"/>
                <a:buNone/>
              </a:pPr>
              <a:r>
                <a:rPr lang="en-US" sz="700" b="1">
                  <a:solidFill>
                    <a:schemeClr val="accent1"/>
                  </a:solidFill>
                  <a:latin typeface="Arial"/>
                  <a:ea typeface="Arial"/>
                  <a:cs typeface="Arial"/>
                  <a:sym typeface="Arial"/>
                </a:rPr>
                <a:t>Native</a:t>
              </a:r>
            </a:p>
          </p:txBody>
        </p:sp>
        <p:sp>
          <p:nvSpPr>
            <p:cNvPr id="840" name="Shape 840"/>
            <p:cNvSpPr/>
            <p:nvPr/>
          </p:nvSpPr>
          <p:spPr>
            <a:xfrm>
              <a:off x="3067369" y="2127022"/>
              <a:ext cx="425786" cy="425786"/>
            </a:xfrm>
            <a:prstGeom prst="ellipse">
              <a:avLst/>
            </a:prstGeom>
            <a:solidFill>
              <a:srgbClr val="E0E0E0"/>
            </a:solidFill>
            <a:ln w="12700" cap="flat" cmpd="sng">
              <a:solidFill>
                <a:srgbClr val="BFBFBF"/>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a:solidFill>
                    <a:srgbClr val="909090"/>
                  </a:solidFill>
                  <a:latin typeface="Arial"/>
                  <a:ea typeface="Arial"/>
                  <a:cs typeface="Arial"/>
                  <a:sym typeface="Arial"/>
                </a:rPr>
                <a:t>User</a:t>
              </a:r>
              <a:br>
                <a:rPr lang="en-US" sz="700" b="1">
                  <a:solidFill>
                    <a:srgbClr val="909090"/>
                  </a:solidFill>
                  <a:latin typeface="Arial"/>
                  <a:ea typeface="Arial"/>
                  <a:cs typeface="Arial"/>
                  <a:sym typeface="Arial"/>
                </a:rPr>
              </a:br>
              <a:r>
                <a:rPr lang="en-US" sz="700" b="1">
                  <a:solidFill>
                    <a:srgbClr val="909090"/>
                  </a:solidFill>
                  <a:latin typeface="Arial"/>
                  <a:ea typeface="Arial"/>
                  <a:cs typeface="Arial"/>
                  <a:sym typeface="Arial"/>
                </a:rPr>
                <a:t>Provided</a:t>
              </a:r>
            </a:p>
          </p:txBody>
        </p:sp>
        <p:sp>
          <p:nvSpPr>
            <p:cNvPr id="841" name="Shape 841"/>
            <p:cNvSpPr/>
            <p:nvPr/>
          </p:nvSpPr>
          <p:spPr>
            <a:xfrm>
              <a:off x="3654341" y="2137519"/>
              <a:ext cx="425786" cy="425786"/>
            </a:xfrm>
            <a:prstGeom prst="ellipse">
              <a:avLst/>
            </a:prstGeom>
            <a:solidFill>
              <a:srgbClr val="D9D9E5"/>
            </a:solidFill>
            <a:ln w="12700" cap="flat" cmpd="sng">
              <a:solidFill>
                <a:srgbClr val="8893B4"/>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a:solidFill>
                    <a:srgbClr val="7F7F7F"/>
                  </a:solidFill>
                  <a:latin typeface="Arial"/>
                  <a:ea typeface="Arial"/>
                  <a:cs typeface="Arial"/>
                  <a:sym typeface="Arial"/>
                </a:rPr>
                <a:t>Partner</a:t>
              </a:r>
            </a:p>
          </p:txBody>
        </p:sp>
      </p:grpSp>
      <p:sp>
        <p:nvSpPr>
          <p:cNvPr id="842" name="Shape 842"/>
          <p:cNvSpPr txBox="1"/>
          <p:nvPr/>
        </p:nvSpPr>
        <p:spPr>
          <a:xfrm>
            <a:off x="2208782" y="256804"/>
            <a:ext cx="1356035"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DEVELOPMENT</a:t>
            </a:r>
          </a:p>
        </p:txBody>
      </p:sp>
      <p:sp>
        <p:nvSpPr>
          <p:cNvPr id="843" name="Shape 843"/>
          <p:cNvSpPr/>
          <p:nvPr/>
        </p:nvSpPr>
        <p:spPr>
          <a:xfrm>
            <a:off x="1218866" y="217325"/>
            <a:ext cx="7255498" cy="4656839"/>
          </a:xfrm>
          <a:prstGeom prst="rect">
            <a:avLst/>
          </a:prstGeom>
          <a:solidFill>
            <a:schemeClr val="lt1">
              <a:alpha val="82745"/>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844" name="Shape 844"/>
          <p:cNvGrpSpPr/>
          <p:nvPr/>
        </p:nvGrpSpPr>
        <p:grpSpPr>
          <a:xfrm>
            <a:off x="1265420" y="3046398"/>
            <a:ext cx="6482662" cy="1826913"/>
            <a:chOff x="1265420" y="3046398"/>
            <a:chExt cx="6482662" cy="1826913"/>
          </a:xfrm>
        </p:grpSpPr>
        <p:grpSp>
          <p:nvGrpSpPr>
            <p:cNvPr id="845" name="Shape 845"/>
            <p:cNvGrpSpPr/>
            <p:nvPr/>
          </p:nvGrpSpPr>
          <p:grpSpPr>
            <a:xfrm>
              <a:off x="1265420" y="3046398"/>
              <a:ext cx="6482662" cy="1422044"/>
              <a:chOff x="1265420" y="3046398"/>
              <a:chExt cx="6482662" cy="1422044"/>
            </a:xfrm>
          </p:grpSpPr>
          <p:pic>
            <p:nvPicPr>
              <p:cNvPr id="846" name="Shape 846"/>
              <p:cNvPicPr preferRelativeResize="0"/>
              <p:nvPr/>
            </p:nvPicPr>
            <p:blipFill rotWithShape="1">
              <a:blip r:embed="rId14">
                <a:alphaModFix/>
              </a:blip>
              <a:srcRect/>
              <a:stretch/>
            </p:blipFill>
            <p:spPr>
              <a:xfrm>
                <a:off x="1265420" y="3046398"/>
                <a:ext cx="6482662" cy="1422044"/>
              </a:xfrm>
              <a:prstGeom prst="rect">
                <a:avLst/>
              </a:prstGeom>
              <a:noFill/>
              <a:ln>
                <a:noFill/>
              </a:ln>
            </p:spPr>
          </p:pic>
          <p:pic>
            <p:nvPicPr>
              <p:cNvPr id="847" name="Shape 847" descr="imgres.jpg"/>
              <p:cNvPicPr preferRelativeResize="0"/>
              <p:nvPr/>
            </p:nvPicPr>
            <p:blipFill rotWithShape="1">
              <a:blip r:embed="rId15">
                <a:alphaModFix/>
              </a:blip>
              <a:srcRect/>
              <a:stretch/>
            </p:blipFill>
            <p:spPr>
              <a:xfrm>
                <a:off x="3170075" y="3247107"/>
                <a:ext cx="293821" cy="347765"/>
              </a:xfrm>
              <a:prstGeom prst="rect">
                <a:avLst/>
              </a:prstGeom>
              <a:noFill/>
              <a:ln>
                <a:noFill/>
              </a:ln>
            </p:spPr>
          </p:pic>
          <p:sp>
            <p:nvSpPr>
              <p:cNvPr id="848" name="Shape 848"/>
              <p:cNvSpPr txBox="1"/>
              <p:nvPr/>
            </p:nvSpPr>
            <p:spPr>
              <a:xfrm>
                <a:off x="1426305" y="3159415"/>
                <a:ext cx="91142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Operating </a:t>
                </a:r>
              </a:p>
              <a:p>
                <a:pPr marL="0" marR="0" lvl="0" indent="0" algn="l" rtl="0">
                  <a:spcBef>
                    <a:spcPts val="0"/>
                  </a:spcBef>
                  <a:buSzPct val="25000"/>
                  <a:buNone/>
                </a:pPr>
                <a:r>
                  <a:rPr lang="en-US" sz="1200" b="1">
                    <a:solidFill>
                      <a:srgbClr val="008774"/>
                    </a:solidFill>
                    <a:latin typeface="Arial"/>
                    <a:ea typeface="Arial"/>
                    <a:cs typeface="Arial"/>
                    <a:sym typeface="Arial"/>
                  </a:rPr>
                  <a:t>System</a:t>
                </a:r>
              </a:p>
            </p:txBody>
          </p:sp>
          <p:sp>
            <p:nvSpPr>
              <p:cNvPr id="849" name="Shape 849"/>
              <p:cNvSpPr txBox="1"/>
              <p:nvPr/>
            </p:nvSpPr>
            <p:spPr>
              <a:xfrm>
                <a:off x="3564817" y="3916735"/>
                <a:ext cx="1035710"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Cloud API</a:t>
                </a:r>
              </a:p>
            </p:txBody>
          </p:sp>
          <p:sp>
            <p:nvSpPr>
              <p:cNvPr id="850" name="Shape 850"/>
              <p:cNvSpPr txBox="1"/>
              <p:nvPr/>
            </p:nvSpPr>
            <p:spPr>
              <a:xfrm>
                <a:off x="4197640" y="3264385"/>
                <a:ext cx="2249684"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Container Orchestration</a:t>
                </a:r>
              </a:p>
            </p:txBody>
          </p:sp>
          <p:pic>
            <p:nvPicPr>
              <p:cNvPr id="851" name="Shape 851"/>
              <p:cNvPicPr preferRelativeResize="0"/>
              <p:nvPr/>
            </p:nvPicPr>
            <p:blipFill rotWithShape="1">
              <a:blip r:embed="rId16">
                <a:alphaModFix/>
              </a:blip>
              <a:srcRect/>
              <a:stretch/>
            </p:blipFill>
            <p:spPr>
              <a:xfrm>
                <a:off x="4730136" y="3886190"/>
                <a:ext cx="592622" cy="354592"/>
              </a:xfrm>
              <a:prstGeom prst="rect">
                <a:avLst/>
              </a:prstGeom>
              <a:noFill/>
              <a:ln>
                <a:noFill/>
              </a:ln>
            </p:spPr>
          </p:pic>
          <p:pic>
            <p:nvPicPr>
              <p:cNvPr id="852" name="Shape 852"/>
              <p:cNvPicPr preferRelativeResize="0"/>
              <p:nvPr/>
            </p:nvPicPr>
            <p:blipFill rotWithShape="1">
              <a:blip r:embed="rId17">
                <a:alphaModFix/>
              </a:blip>
              <a:srcRect/>
              <a:stretch/>
            </p:blipFill>
            <p:spPr>
              <a:xfrm>
                <a:off x="6447324" y="3152533"/>
                <a:ext cx="442855" cy="466955"/>
              </a:xfrm>
              <a:prstGeom prst="rect">
                <a:avLst/>
              </a:prstGeom>
              <a:noFill/>
              <a:ln>
                <a:noFill/>
              </a:ln>
            </p:spPr>
          </p:pic>
        </p:grpSp>
        <p:pic>
          <p:nvPicPr>
            <p:cNvPr id="853" name="Shape 853"/>
            <p:cNvPicPr preferRelativeResize="0"/>
            <p:nvPr/>
          </p:nvPicPr>
          <p:blipFill rotWithShape="1">
            <a:blip r:embed="rId18">
              <a:alphaModFix/>
            </a:blip>
            <a:srcRect/>
            <a:stretch/>
          </p:blipFill>
          <p:spPr>
            <a:xfrm>
              <a:off x="2000460" y="4416964"/>
              <a:ext cx="4873112" cy="456347"/>
            </a:xfrm>
            <a:prstGeom prst="rect">
              <a:avLst/>
            </a:prstGeom>
            <a:noFill/>
            <a:ln>
              <a:noFill/>
            </a:ln>
          </p:spPr>
        </p:pic>
        <p:pic>
          <p:nvPicPr>
            <p:cNvPr id="854" name="Shape 854"/>
            <p:cNvPicPr preferRelativeResize="0"/>
            <p:nvPr/>
          </p:nvPicPr>
          <p:blipFill rotWithShape="1">
            <a:blip r:embed="rId19">
              <a:alphaModFix/>
            </a:blip>
            <a:srcRect/>
            <a:stretch/>
          </p:blipFill>
          <p:spPr>
            <a:xfrm>
              <a:off x="2730609" y="3282254"/>
              <a:ext cx="336550" cy="297341"/>
            </a:xfrm>
            <a:prstGeom prst="rect">
              <a:avLst/>
            </a:prstGeom>
            <a:noFill/>
            <a:ln>
              <a:noFill/>
            </a:ln>
          </p:spPr>
        </p:pic>
      </p:grpSp>
      <p:sp>
        <p:nvSpPr>
          <p:cNvPr id="855" name="Shape 855"/>
          <p:cNvSpPr/>
          <p:nvPr/>
        </p:nvSpPr>
        <p:spPr>
          <a:xfrm>
            <a:off x="1265420" y="3056927"/>
            <a:ext cx="6589095" cy="1411871"/>
          </a:xfrm>
          <a:prstGeom prst="roundRect">
            <a:avLst>
              <a:gd name="adj" fmla="val 5638"/>
            </a:avLst>
          </a:prstGeom>
          <a:noFill/>
          <a:ln w="38100" cap="flat" cmpd="sng">
            <a:solidFill>
              <a:schemeClr val="accent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Shape 861"/>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l" rtl="0">
              <a:spcBef>
                <a:spcPts val="0"/>
              </a:spcBef>
              <a:buClr>
                <a:srgbClr val="008774"/>
              </a:buClr>
              <a:buSzPct val="100000"/>
              <a:buFont typeface="Arial"/>
              <a:buNone/>
            </a:pPr>
            <a:r>
              <a:rPr lang="en-US" sz="2800" b="1">
                <a:solidFill>
                  <a:srgbClr val="008774"/>
                </a:solidFill>
                <a:latin typeface="Arial"/>
                <a:ea typeface="Arial"/>
                <a:cs typeface="Arial"/>
                <a:sym typeface="Arial"/>
              </a:rPr>
              <a:t>Container Scheduler Handles Workloads</a:t>
            </a:r>
          </a:p>
        </p:txBody>
      </p:sp>
      <p:sp>
        <p:nvSpPr>
          <p:cNvPr id="862" name="Shape 862"/>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21</a:t>
            </a:fld>
            <a:endParaRPr lang="en-US" sz="900">
              <a:solidFill>
                <a:srgbClr val="A5A5A5"/>
              </a:solidFill>
              <a:latin typeface="Arial"/>
              <a:ea typeface="Arial"/>
              <a:cs typeface="Arial"/>
              <a:sym typeface="Arial"/>
            </a:endParaRPr>
          </a:p>
        </p:txBody>
      </p:sp>
      <p:grpSp>
        <p:nvGrpSpPr>
          <p:cNvPr id="863" name="Shape 863"/>
          <p:cNvGrpSpPr/>
          <p:nvPr/>
        </p:nvGrpSpPr>
        <p:grpSpPr>
          <a:xfrm>
            <a:off x="855381" y="1182189"/>
            <a:ext cx="1484497" cy="1470838"/>
            <a:chOff x="855381" y="1182189"/>
            <a:chExt cx="1484497" cy="1470838"/>
          </a:xfrm>
        </p:grpSpPr>
        <p:sp>
          <p:nvSpPr>
            <p:cNvPr id="864" name="Shape 864"/>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865" name="Shape 865"/>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66" name="Shape 866"/>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67" name="Shape 867"/>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68" name="Shape 868"/>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869" name="Shape 869"/>
          <p:cNvGrpSpPr/>
          <p:nvPr/>
        </p:nvGrpSpPr>
        <p:grpSpPr>
          <a:xfrm>
            <a:off x="855381" y="2965835"/>
            <a:ext cx="1484497" cy="1470838"/>
            <a:chOff x="855381" y="1182189"/>
            <a:chExt cx="1484497" cy="1470838"/>
          </a:xfrm>
        </p:grpSpPr>
        <p:sp>
          <p:nvSpPr>
            <p:cNvPr id="870" name="Shape 870"/>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871" name="Shape 871"/>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72" name="Shape 872"/>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73" name="Shape 873"/>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74" name="Shape 874"/>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875" name="Shape 875"/>
          <p:cNvGrpSpPr/>
          <p:nvPr/>
        </p:nvGrpSpPr>
        <p:grpSpPr>
          <a:xfrm>
            <a:off x="2672892" y="1182189"/>
            <a:ext cx="1484497" cy="1470838"/>
            <a:chOff x="855381" y="1182189"/>
            <a:chExt cx="1484497" cy="1470838"/>
          </a:xfrm>
        </p:grpSpPr>
        <p:sp>
          <p:nvSpPr>
            <p:cNvPr id="876" name="Shape 876"/>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877" name="Shape 877"/>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78" name="Shape 878"/>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79" name="Shape 879"/>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80" name="Shape 880"/>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881" name="Shape 881"/>
          <p:cNvGrpSpPr/>
          <p:nvPr/>
        </p:nvGrpSpPr>
        <p:grpSpPr>
          <a:xfrm>
            <a:off x="2672892" y="2965835"/>
            <a:ext cx="1484497" cy="1470838"/>
            <a:chOff x="855381" y="1182189"/>
            <a:chExt cx="1484497" cy="1470838"/>
          </a:xfrm>
        </p:grpSpPr>
        <p:sp>
          <p:nvSpPr>
            <p:cNvPr id="882" name="Shape 882"/>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883" name="Shape 883"/>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84" name="Shape 884"/>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85" name="Shape 885"/>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86" name="Shape 886"/>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887" name="Shape 887"/>
          <p:cNvGrpSpPr/>
          <p:nvPr/>
        </p:nvGrpSpPr>
        <p:grpSpPr>
          <a:xfrm>
            <a:off x="4496050" y="1182189"/>
            <a:ext cx="1484497" cy="1470838"/>
            <a:chOff x="855381" y="1182189"/>
            <a:chExt cx="1484497" cy="1470838"/>
          </a:xfrm>
        </p:grpSpPr>
        <p:sp>
          <p:nvSpPr>
            <p:cNvPr id="888" name="Shape 888"/>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889" name="Shape 889"/>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90" name="Shape 890"/>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91" name="Shape 891"/>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92" name="Shape 892"/>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893" name="Shape 893"/>
          <p:cNvGrpSpPr/>
          <p:nvPr/>
        </p:nvGrpSpPr>
        <p:grpSpPr>
          <a:xfrm>
            <a:off x="4496050" y="2965835"/>
            <a:ext cx="1484497" cy="1470838"/>
            <a:chOff x="855381" y="1182189"/>
            <a:chExt cx="1484497" cy="1470838"/>
          </a:xfrm>
        </p:grpSpPr>
        <p:sp>
          <p:nvSpPr>
            <p:cNvPr id="894" name="Shape 894"/>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895" name="Shape 895"/>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96" name="Shape 896"/>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97" name="Shape 897"/>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898" name="Shape 898"/>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pic>
        <p:nvPicPr>
          <p:cNvPr id="899" name="Shape 899"/>
          <p:cNvPicPr preferRelativeResize="0"/>
          <p:nvPr/>
        </p:nvPicPr>
        <p:blipFill rotWithShape="1">
          <a:blip r:embed="rId3">
            <a:alphaModFix/>
          </a:blip>
          <a:srcRect/>
          <a:stretch/>
        </p:blipFill>
        <p:spPr>
          <a:xfrm>
            <a:off x="3712392" y="2313482"/>
            <a:ext cx="384069" cy="228077"/>
          </a:xfrm>
          <a:prstGeom prst="rect">
            <a:avLst/>
          </a:prstGeom>
          <a:noFill/>
          <a:ln>
            <a:noFill/>
          </a:ln>
        </p:spPr>
      </p:pic>
      <p:pic>
        <p:nvPicPr>
          <p:cNvPr id="900" name="Shape 900"/>
          <p:cNvPicPr preferRelativeResize="0"/>
          <p:nvPr/>
        </p:nvPicPr>
        <p:blipFill rotWithShape="1">
          <a:blip r:embed="rId4">
            <a:alphaModFix/>
          </a:blip>
          <a:srcRect/>
          <a:stretch/>
        </p:blipFill>
        <p:spPr>
          <a:xfrm>
            <a:off x="3403098" y="2085982"/>
            <a:ext cx="532099" cy="230558"/>
          </a:xfrm>
          <a:prstGeom prst="rect">
            <a:avLst/>
          </a:prstGeom>
          <a:noFill/>
          <a:ln>
            <a:noFill/>
          </a:ln>
        </p:spPr>
      </p:pic>
      <p:grpSp>
        <p:nvGrpSpPr>
          <p:cNvPr id="901" name="Shape 901"/>
          <p:cNvGrpSpPr/>
          <p:nvPr/>
        </p:nvGrpSpPr>
        <p:grpSpPr>
          <a:xfrm>
            <a:off x="4715193" y="3721729"/>
            <a:ext cx="412040" cy="610565"/>
            <a:chOff x="4715193" y="3721729"/>
            <a:chExt cx="412040" cy="610565"/>
          </a:xfrm>
        </p:grpSpPr>
        <p:pic>
          <p:nvPicPr>
            <p:cNvPr id="902" name="Shape 902"/>
            <p:cNvPicPr preferRelativeResize="0"/>
            <p:nvPr/>
          </p:nvPicPr>
          <p:blipFill rotWithShape="1">
            <a:blip r:embed="rId5">
              <a:alphaModFix/>
            </a:blip>
            <a:srcRect/>
            <a:stretch/>
          </p:blipFill>
          <p:spPr>
            <a:xfrm>
              <a:off x="4938784" y="4108686"/>
              <a:ext cx="188449" cy="223608"/>
            </a:xfrm>
            <a:prstGeom prst="rect">
              <a:avLst/>
            </a:prstGeom>
            <a:noFill/>
            <a:ln>
              <a:noFill/>
            </a:ln>
          </p:spPr>
        </p:pic>
        <p:pic>
          <p:nvPicPr>
            <p:cNvPr id="903" name="Shape 903"/>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904" name="Shape 904"/>
          <p:cNvGrpSpPr/>
          <p:nvPr/>
        </p:nvGrpSpPr>
        <p:grpSpPr>
          <a:xfrm>
            <a:off x="2663975" y="3078238"/>
            <a:ext cx="731211" cy="593117"/>
            <a:chOff x="2663975" y="3078238"/>
            <a:chExt cx="731211" cy="593117"/>
          </a:xfrm>
        </p:grpSpPr>
        <p:pic>
          <p:nvPicPr>
            <p:cNvPr id="905" name="Shape 905"/>
            <p:cNvPicPr preferRelativeResize="0"/>
            <p:nvPr/>
          </p:nvPicPr>
          <p:blipFill rotWithShape="1">
            <a:blip r:embed="rId7">
              <a:alphaModFix/>
            </a:blip>
            <a:srcRect b="36674"/>
            <a:stretch/>
          </p:blipFill>
          <p:spPr>
            <a:xfrm>
              <a:off x="2663975" y="3078238"/>
              <a:ext cx="731211" cy="414647"/>
            </a:xfrm>
            <a:prstGeom prst="rect">
              <a:avLst/>
            </a:prstGeom>
            <a:noFill/>
            <a:ln>
              <a:noFill/>
            </a:ln>
          </p:spPr>
        </p:pic>
        <p:pic>
          <p:nvPicPr>
            <p:cNvPr id="906" name="Shape 906"/>
            <p:cNvPicPr preferRelativeResize="0"/>
            <p:nvPr/>
          </p:nvPicPr>
          <p:blipFill rotWithShape="1">
            <a:blip r:embed="rId5">
              <a:alphaModFix/>
            </a:blip>
            <a:srcRect/>
            <a:stretch/>
          </p:blipFill>
          <p:spPr>
            <a:xfrm>
              <a:off x="3160872" y="3447747"/>
              <a:ext cx="188449" cy="223608"/>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Shape 912"/>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l" rtl="0">
              <a:spcBef>
                <a:spcPts val="0"/>
              </a:spcBef>
              <a:buClr>
                <a:srgbClr val="008774"/>
              </a:buClr>
              <a:buSzPct val="100000"/>
              <a:buFont typeface="Arial"/>
              <a:buNone/>
            </a:pPr>
            <a:r>
              <a:rPr lang="en-US" sz="2800" b="1">
                <a:solidFill>
                  <a:srgbClr val="008774"/>
                </a:solidFill>
                <a:latin typeface="Arial"/>
                <a:ea typeface="Arial"/>
                <a:cs typeface="Arial"/>
                <a:sym typeface="Arial"/>
              </a:rPr>
              <a:t>Container Scheduler Handles Workloads</a:t>
            </a:r>
          </a:p>
        </p:txBody>
      </p:sp>
      <p:sp>
        <p:nvSpPr>
          <p:cNvPr id="913" name="Shape 913"/>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22</a:t>
            </a:fld>
            <a:endParaRPr lang="en-US" sz="900">
              <a:solidFill>
                <a:srgbClr val="A5A5A5"/>
              </a:solidFill>
              <a:latin typeface="Arial"/>
              <a:ea typeface="Arial"/>
              <a:cs typeface="Arial"/>
              <a:sym typeface="Arial"/>
            </a:endParaRPr>
          </a:p>
        </p:txBody>
      </p:sp>
      <p:grpSp>
        <p:nvGrpSpPr>
          <p:cNvPr id="914" name="Shape 914"/>
          <p:cNvGrpSpPr/>
          <p:nvPr/>
        </p:nvGrpSpPr>
        <p:grpSpPr>
          <a:xfrm>
            <a:off x="855381" y="1182189"/>
            <a:ext cx="1484497" cy="1470838"/>
            <a:chOff x="855381" y="1182189"/>
            <a:chExt cx="1484497" cy="1470838"/>
          </a:xfrm>
        </p:grpSpPr>
        <p:sp>
          <p:nvSpPr>
            <p:cNvPr id="915" name="Shape 915"/>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16" name="Shape 916"/>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17" name="Shape 917"/>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18" name="Shape 918"/>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19" name="Shape 919"/>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920" name="Shape 920"/>
          <p:cNvGrpSpPr/>
          <p:nvPr/>
        </p:nvGrpSpPr>
        <p:grpSpPr>
          <a:xfrm>
            <a:off x="855381" y="2965835"/>
            <a:ext cx="1484497" cy="1470838"/>
            <a:chOff x="855381" y="1182189"/>
            <a:chExt cx="1484497" cy="1470838"/>
          </a:xfrm>
        </p:grpSpPr>
        <p:sp>
          <p:nvSpPr>
            <p:cNvPr id="921" name="Shape 921"/>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22" name="Shape 922"/>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23" name="Shape 923"/>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24" name="Shape 924"/>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25" name="Shape 925"/>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926" name="Shape 926"/>
          <p:cNvGrpSpPr/>
          <p:nvPr/>
        </p:nvGrpSpPr>
        <p:grpSpPr>
          <a:xfrm>
            <a:off x="2672892" y="1182189"/>
            <a:ext cx="1484497" cy="1470838"/>
            <a:chOff x="855381" y="1182189"/>
            <a:chExt cx="1484497" cy="1470838"/>
          </a:xfrm>
        </p:grpSpPr>
        <p:sp>
          <p:nvSpPr>
            <p:cNvPr id="927" name="Shape 927"/>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28" name="Shape 928"/>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29" name="Shape 929"/>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30" name="Shape 930"/>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31" name="Shape 931"/>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932" name="Shape 932"/>
          <p:cNvGrpSpPr/>
          <p:nvPr/>
        </p:nvGrpSpPr>
        <p:grpSpPr>
          <a:xfrm>
            <a:off x="2672892" y="2965835"/>
            <a:ext cx="1484497" cy="1470838"/>
            <a:chOff x="855381" y="1182189"/>
            <a:chExt cx="1484497" cy="1470838"/>
          </a:xfrm>
        </p:grpSpPr>
        <p:sp>
          <p:nvSpPr>
            <p:cNvPr id="933" name="Shape 933"/>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34" name="Shape 934"/>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35" name="Shape 935"/>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36" name="Shape 936"/>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37" name="Shape 937"/>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938" name="Shape 938"/>
          <p:cNvGrpSpPr/>
          <p:nvPr/>
        </p:nvGrpSpPr>
        <p:grpSpPr>
          <a:xfrm>
            <a:off x="4496050" y="1182189"/>
            <a:ext cx="1484497" cy="1470838"/>
            <a:chOff x="855381" y="1182189"/>
            <a:chExt cx="1484497" cy="1470838"/>
          </a:xfrm>
        </p:grpSpPr>
        <p:sp>
          <p:nvSpPr>
            <p:cNvPr id="939" name="Shape 939"/>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40" name="Shape 940"/>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41" name="Shape 941"/>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42" name="Shape 942"/>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43" name="Shape 943"/>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944" name="Shape 944"/>
          <p:cNvGrpSpPr/>
          <p:nvPr/>
        </p:nvGrpSpPr>
        <p:grpSpPr>
          <a:xfrm>
            <a:off x="4496050" y="2965835"/>
            <a:ext cx="1484497" cy="1470838"/>
            <a:chOff x="855381" y="1182189"/>
            <a:chExt cx="1484497" cy="1470838"/>
          </a:xfrm>
        </p:grpSpPr>
        <p:sp>
          <p:nvSpPr>
            <p:cNvPr id="945" name="Shape 945"/>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46" name="Shape 946"/>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47" name="Shape 947"/>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48" name="Shape 948"/>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49" name="Shape 949"/>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pic>
        <p:nvPicPr>
          <p:cNvPr id="950" name="Shape 950"/>
          <p:cNvPicPr preferRelativeResize="0"/>
          <p:nvPr/>
        </p:nvPicPr>
        <p:blipFill rotWithShape="1">
          <a:blip r:embed="rId3">
            <a:alphaModFix/>
          </a:blip>
          <a:srcRect/>
          <a:stretch/>
        </p:blipFill>
        <p:spPr>
          <a:xfrm>
            <a:off x="3712392" y="2313482"/>
            <a:ext cx="384069" cy="228077"/>
          </a:xfrm>
          <a:prstGeom prst="rect">
            <a:avLst/>
          </a:prstGeom>
          <a:noFill/>
          <a:ln>
            <a:noFill/>
          </a:ln>
        </p:spPr>
      </p:pic>
      <p:pic>
        <p:nvPicPr>
          <p:cNvPr id="951" name="Shape 951"/>
          <p:cNvPicPr preferRelativeResize="0"/>
          <p:nvPr/>
        </p:nvPicPr>
        <p:blipFill rotWithShape="1">
          <a:blip r:embed="rId4">
            <a:alphaModFix/>
          </a:blip>
          <a:srcRect/>
          <a:stretch/>
        </p:blipFill>
        <p:spPr>
          <a:xfrm>
            <a:off x="3403098" y="2085982"/>
            <a:ext cx="532099" cy="230558"/>
          </a:xfrm>
          <a:prstGeom prst="rect">
            <a:avLst/>
          </a:prstGeom>
          <a:noFill/>
          <a:ln>
            <a:noFill/>
          </a:ln>
        </p:spPr>
      </p:pic>
      <p:grpSp>
        <p:nvGrpSpPr>
          <p:cNvPr id="952" name="Shape 952"/>
          <p:cNvGrpSpPr/>
          <p:nvPr/>
        </p:nvGrpSpPr>
        <p:grpSpPr>
          <a:xfrm>
            <a:off x="4715193" y="3721729"/>
            <a:ext cx="412040" cy="610565"/>
            <a:chOff x="4715193" y="3721729"/>
            <a:chExt cx="412040" cy="610565"/>
          </a:xfrm>
        </p:grpSpPr>
        <p:pic>
          <p:nvPicPr>
            <p:cNvPr id="953" name="Shape 953"/>
            <p:cNvPicPr preferRelativeResize="0"/>
            <p:nvPr/>
          </p:nvPicPr>
          <p:blipFill rotWithShape="1">
            <a:blip r:embed="rId5">
              <a:alphaModFix/>
            </a:blip>
            <a:srcRect/>
            <a:stretch/>
          </p:blipFill>
          <p:spPr>
            <a:xfrm>
              <a:off x="4938784" y="4108686"/>
              <a:ext cx="188449" cy="223608"/>
            </a:xfrm>
            <a:prstGeom prst="rect">
              <a:avLst/>
            </a:prstGeom>
            <a:noFill/>
            <a:ln>
              <a:noFill/>
            </a:ln>
          </p:spPr>
        </p:pic>
        <p:pic>
          <p:nvPicPr>
            <p:cNvPr id="954" name="Shape 95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955" name="Shape 955"/>
          <p:cNvGrpSpPr/>
          <p:nvPr/>
        </p:nvGrpSpPr>
        <p:grpSpPr>
          <a:xfrm>
            <a:off x="2663975" y="3078238"/>
            <a:ext cx="731211" cy="593117"/>
            <a:chOff x="2663975" y="3078238"/>
            <a:chExt cx="731211" cy="593117"/>
          </a:xfrm>
        </p:grpSpPr>
        <p:pic>
          <p:nvPicPr>
            <p:cNvPr id="956" name="Shape 956"/>
            <p:cNvPicPr preferRelativeResize="0"/>
            <p:nvPr/>
          </p:nvPicPr>
          <p:blipFill rotWithShape="1">
            <a:blip r:embed="rId7">
              <a:alphaModFix/>
            </a:blip>
            <a:srcRect b="36674"/>
            <a:stretch/>
          </p:blipFill>
          <p:spPr>
            <a:xfrm>
              <a:off x="2663975" y="3078238"/>
              <a:ext cx="731211" cy="414647"/>
            </a:xfrm>
            <a:prstGeom prst="rect">
              <a:avLst/>
            </a:prstGeom>
            <a:noFill/>
            <a:ln>
              <a:noFill/>
            </a:ln>
          </p:spPr>
        </p:pic>
        <p:pic>
          <p:nvPicPr>
            <p:cNvPr id="957" name="Shape 957"/>
            <p:cNvPicPr preferRelativeResize="0"/>
            <p:nvPr/>
          </p:nvPicPr>
          <p:blipFill rotWithShape="1">
            <a:blip r:embed="rId5">
              <a:alphaModFix/>
            </a:blip>
            <a:srcRect/>
            <a:stretch/>
          </p:blipFill>
          <p:spPr>
            <a:xfrm>
              <a:off x="3160872" y="3447747"/>
              <a:ext cx="188449" cy="223608"/>
            </a:xfrm>
            <a:prstGeom prst="rect">
              <a:avLst/>
            </a:prstGeom>
            <a:noFill/>
            <a:ln>
              <a:noFill/>
            </a:ln>
          </p:spPr>
        </p:pic>
      </p:grpSp>
      <p:sp>
        <p:nvSpPr>
          <p:cNvPr id="958" name="Shape 958"/>
          <p:cNvSpPr txBox="1"/>
          <p:nvPr/>
        </p:nvSpPr>
        <p:spPr>
          <a:xfrm>
            <a:off x="6887284" y="1566115"/>
            <a:ext cx="1862666" cy="64633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accent2"/>
                </a:solidFill>
                <a:latin typeface="Arial"/>
                <a:ea typeface="Arial"/>
                <a:cs typeface="Arial"/>
                <a:sym typeface="Arial"/>
              </a:rPr>
              <a:t>Dynamic load balancing</a:t>
            </a:r>
          </a:p>
        </p:txBody>
      </p:sp>
      <p:grpSp>
        <p:nvGrpSpPr>
          <p:cNvPr id="959" name="Shape 959"/>
          <p:cNvGrpSpPr/>
          <p:nvPr/>
        </p:nvGrpSpPr>
        <p:grpSpPr>
          <a:xfrm>
            <a:off x="6068236" y="1232275"/>
            <a:ext cx="731211" cy="593117"/>
            <a:chOff x="2663975" y="3078238"/>
            <a:chExt cx="731211" cy="593117"/>
          </a:xfrm>
        </p:grpSpPr>
        <p:pic>
          <p:nvPicPr>
            <p:cNvPr id="960" name="Shape 960"/>
            <p:cNvPicPr preferRelativeResize="0"/>
            <p:nvPr/>
          </p:nvPicPr>
          <p:blipFill rotWithShape="1">
            <a:blip r:embed="rId7">
              <a:alphaModFix/>
            </a:blip>
            <a:srcRect b="36674"/>
            <a:stretch/>
          </p:blipFill>
          <p:spPr>
            <a:xfrm>
              <a:off x="2663975" y="3078238"/>
              <a:ext cx="731211" cy="414647"/>
            </a:xfrm>
            <a:prstGeom prst="rect">
              <a:avLst/>
            </a:prstGeom>
            <a:noFill/>
            <a:ln>
              <a:noFill/>
            </a:ln>
          </p:spPr>
        </p:pic>
        <p:pic>
          <p:nvPicPr>
            <p:cNvPr id="961" name="Shape 961"/>
            <p:cNvPicPr preferRelativeResize="0"/>
            <p:nvPr/>
          </p:nvPicPr>
          <p:blipFill rotWithShape="1">
            <a:blip r:embed="rId5">
              <a:alphaModFix/>
            </a:blip>
            <a:srcRect/>
            <a:stretch/>
          </p:blipFill>
          <p:spPr>
            <a:xfrm>
              <a:off x="3160872" y="3447747"/>
              <a:ext cx="188449" cy="223608"/>
            </a:xfrm>
            <a:prstGeom prst="rect">
              <a:avLst/>
            </a:prstGeom>
            <a:noFill/>
            <a:ln>
              <a:noFill/>
            </a:ln>
          </p:spPr>
        </p:pic>
      </p:grpSp>
      <p:grpSp>
        <p:nvGrpSpPr>
          <p:cNvPr id="962" name="Shape 962"/>
          <p:cNvGrpSpPr/>
          <p:nvPr/>
        </p:nvGrpSpPr>
        <p:grpSpPr>
          <a:xfrm>
            <a:off x="6285312" y="1825489"/>
            <a:ext cx="412040" cy="610565"/>
            <a:chOff x="4715193" y="3721729"/>
            <a:chExt cx="412040" cy="610565"/>
          </a:xfrm>
        </p:grpSpPr>
        <p:pic>
          <p:nvPicPr>
            <p:cNvPr id="963" name="Shape 963"/>
            <p:cNvPicPr preferRelativeResize="0"/>
            <p:nvPr/>
          </p:nvPicPr>
          <p:blipFill rotWithShape="1">
            <a:blip r:embed="rId5">
              <a:alphaModFix/>
            </a:blip>
            <a:srcRect/>
            <a:stretch/>
          </p:blipFill>
          <p:spPr>
            <a:xfrm>
              <a:off x="4938784" y="4108686"/>
              <a:ext cx="188449" cy="223608"/>
            </a:xfrm>
            <a:prstGeom prst="rect">
              <a:avLst/>
            </a:prstGeom>
            <a:noFill/>
            <a:ln>
              <a:noFill/>
            </a:ln>
          </p:spPr>
        </p:pic>
        <p:pic>
          <p:nvPicPr>
            <p:cNvPr id="964" name="Shape 96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Shape 970"/>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l" rtl="0">
              <a:spcBef>
                <a:spcPts val="0"/>
              </a:spcBef>
              <a:buClr>
                <a:srgbClr val="008774"/>
              </a:buClr>
              <a:buSzPct val="100000"/>
              <a:buFont typeface="Arial"/>
              <a:buNone/>
            </a:pPr>
            <a:r>
              <a:rPr lang="en-US" sz="2800" b="1">
                <a:solidFill>
                  <a:srgbClr val="008774"/>
                </a:solidFill>
                <a:latin typeface="Arial"/>
                <a:ea typeface="Arial"/>
                <a:cs typeface="Arial"/>
                <a:sym typeface="Arial"/>
              </a:rPr>
              <a:t>Container Scheduler Handles Workloads</a:t>
            </a:r>
          </a:p>
        </p:txBody>
      </p:sp>
      <p:sp>
        <p:nvSpPr>
          <p:cNvPr id="971" name="Shape 971"/>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23</a:t>
            </a:fld>
            <a:endParaRPr lang="en-US" sz="900">
              <a:solidFill>
                <a:srgbClr val="A5A5A5"/>
              </a:solidFill>
              <a:latin typeface="Arial"/>
              <a:ea typeface="Arial"/>
              <a:cs typeface="Arial"/>
              <a:sym typeface="Arial"/>
            </a:endParaRPr>
          </a:p>
        </p:txBody>
      </p:sp>
      <p:grpSp>
        <p:nvGrpSpPr>
          <p:cNvPr id="972" name="Shape 972"/>
          <p:cNvGrpSpPr/>
          <p:nvPr/>
        </p:nvGrpSpPr>
        <p:grpSpPr>
          <a:xfrm>
            <a:off x="855381" y="1182189"/>
            <a:ext cx="1484497" cy="1470838"/>
            <a:chOff x="855381" y="1182189"/>
            <a:chExt cx="1484497" cy="1470838"/>
          </a:xfrm>
        </p:grpSpPr>
        <p:sp>
          <p:nvSpPr>
            <p:cNvPr id="973" name="Shape 973"/>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74" name="Shape 974"/>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75" name="Shape 975"/>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76" name="Shape 976"/>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77" name="Shape 977"/>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978" name="Shape 978"/>
          <p:cNvGrpSpPr/>
          <p:nvPr/>
        </p:nvGrpSpPr>
        <p:grpSpPr>
          <a:xfrm>
            <a:off x="855381" y="2965835"/>
            <a:ext cx="1484497" cy="1470838"/>
            <a:chOff x="855381" y="1182189"/>
            <a:chExt cx="1484497" cy="1470838"/>
          </a:xfrm>
        </p:grpSpPr>
        <p:sp>
          <p:nvSpPr>
            <p:cNvPr id="979" name="Shape 979"/>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80" name="Shape 980"/>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81" name="Shape 981"/>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82" name="Shape 982"/>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83" name="Shape 983"/>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984" name="Shape 984"/>
          <p:cNvGrpSpPr/>
          <p:nvPr/>
        </p:nvGrpSpPr>
        <p:grpSpPr>
          <a:xfrm>
            <a:off x="2672892" y="1182189"/>
            <a:ext cx="1484497" cy="1470838"/>
            <a:chOff x="855381" y="1182189"/>
            <a:chExt cx="1484497" cy="1470838"/>
          </a:xfrm>
        </p:grpSpPr>
        <p:sp>
          <p:nvSpPr>
            <p:cNvPr id="985" name="Shape 985"/>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86" name="Shape 986"/>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87" name="Shape 987"/>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88" name="Shape 988"/>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89" name="Shape 989"/>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990" name="Shape 990"/>
          <p:cNvGrpSpPr/>
          <p:nvPr/>
        </p:nvGrpSpPr>
        <p:grpSpPr>
          <a:xfrm>
            <a:off x="2672892" y="2965835"/>
            <a:ext cx="1484497" cy="1470838"/>
            <a:chOff x="855381" y="1182189"/>
            <a:chExt cx="1484497" cy="1470838"/>
          </a:xfrm>
        </p:grpSpPr>
        <p:sp>
          <p:nvSpPr>
            <p:cNvPr id="991" name="Shape 991"/>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92" name="Shape 992"/>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93" name="Shape 993"/>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94" name="Shape 994"/>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95" name="Shape 995"/>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996" name="Shape 996"/>
          <p:cNvGrpSpPr/>
          <p:nvPr/>
        </p:nvGrpSpPr>
        <p:grpSpPr>
          <a:xfrm>
            <a:off x="4496050" y="1182189"/>
            <a:ext cx="1484497" cy="1470838"/>
            <a:chOff x="855381" y="1182189"/>
            <a:chExt cx="1484497" cy="1470838"/>
          </a:xfrm>
        </p:grpSpPr>
        <p:sp>
          <p:nvSpPr>
            <p:cNvPr id="997" name="Shape 997"/>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998" name="Shape 998"/>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999" name="Shape 999"/>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000" name="Shape 1000"/>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001" name="Shape 1001"/>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grpSp>
        <p:nvGrpSpPr>
          <p:cNvPr id="1002" name="Shape 1002"/>
          <p:cNvGrpSpPr/>
          <p:nvPr/>
        </p:nvGrpSpPr>
        <p:grpSpPr>
          <a:xfrm>
            <a:off x="4496050" y="2965835"/>
            <a:ext cx="1484497" cy="1470838"/>
            <a:chOff x="855381" y="1182189"/>
            <a:chExt cx="1484497" cy="1470838"/>
          </a:xfrm>
        </p:grpSpPr>
        <p:sp>
          <p:nvSpPr>
            <p:cNvPr id="1003" name="Shape 1003"/>
            <p:cNvSpPr/>
            <p:nvPr/>
          </p:nvSpPr>
          <p:spPr>
            <a:xfrm>
              <a:off x="855381" y="1182189"/>
              <a:ext cx="1484497" cy="1470838"/>
            </a:xfrm>
            <a:prstGeom prst="rect">
              <a:avLst/>
            </a:prstGeom>
            <a:solidFill>
              <a:srgbClr val="CCCCCC"/>
            </a:solidFill>
            <a:ln>
              <a:noFill/>
            </a:ln>
            <a:effectLst>
              <a:outerShdw blurRad="40000" dist="20000" dir="5400000" rotWithShape="0">
                <a:srgbClr val="000000">
                  <a:alpha val="37647"/>
                </a:srgbClr>
              </a:outerShdw>
            </a:effectLst>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004" name="Shape 1004"/>
            <p:cNvSpPr/>
            <p:nvPr/>
          </p:nvSpPr>
          <p:spPr>
            <a:xfrm>
              <a:off x="1702836" y="2026035"/>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005" name="Shape 1005"/>
            <p:cNvSpPr/>
            <p:nvPr/>
          </p:nvSpPr>
          <p:spPr>
            <a:xfrm>
              <a:off x="1023831" y="2029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006" name="Shape 1006"/>
            <p:cNvSpPr/>
            <p:nvPr/>
          </p:nvSpPr>
          <p:spPr>
            <a:xfrm>
              <a:off x="1702836" y="1372630"/>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007" name="Shape 1007"/>
            <p:cNvSpPr/>
            <p:nvPr/>
          </p:nvSpPr>
          <p:spPr>
            <a:xfrm>
              <a:off x="1043748" y="1372629"/>
              <a:ext cx="443162" cy="469499"/>
            </a:xfrm>
            <a:prstGeom prst="rect">
              <a:avLst/>
            </a:prstGeom>
            <a:solidFill>
              <a:srgbClr val="FFFFFF"/>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grpSp>
      <p:pic>
        <p:nvPicPr>
          <p:cNvPr id="1008" name="Shape 1008"/>
          <p:cNvPicPr preferRelativeResize="0"/>
          <p:nvPr/>
        </p:nvPicPr>
        <p:blipFill rotWithShape="1">
          <a:blip r:embed="rId3">
            <a:alphaModFix/>
          </a:blip>
          <a:srcRect/>
          <a:stretch/>
        </p:blipFill>
        <p:spPr>
          <a:xfrm>
            <a:off x="3712392" y="2313482"/>
            <a:ext cx="384069" cy="228077"/>
          </a:xfrm>
          <a:prstGeom prst="rect">
            <a:avLst/>
          </a:prstGeom>
          <a:noFill/>
          <a:ln>
            <a:noFill/>
          </a:ln>
        </p:spPr>
      </p:pic>
      <p:pic>
        <p:nvPicPr>
          <p:cNvPr id="1009" name="Shape 1009"/>
          <p:cNvPicPr preferRelativeResize="0"/>
          <p:nvPr/>
        </p:nvPicPr>
        <p:blipFill rotWithShape="1">
          <a:blip r:embed="rId4">
            <a:alphaModFix/>
          </a:blip>
          <a:srcRect/>
          <a:stretch/>
        </p:blipFill>
        <p:spPr>
          <a:xfrm>
            <a:off x="3403098" y="2085982"/>
            <a:ext cx="532099" cy="230558"/>
          </a:xfrm>
          <a:prstGeom prst="rect">
            <a:avLst/>
          </a:prstGeom>
          <a:noFill/>
          <a:ln>
            <a:noFill/>
          </a:ln>
        </p:spPr>
      </p:pic>
      <p:grpSp>
        <p:nvGrpSpPr>
          <p:cNvPr id="1010" name="Shape 1010"/>
          <p:cNvGrpSpPr/>
          <p:nvPr/>
        </p:nvGrpSpPr>
        <p:grpSpPr>
          <a:xfrm>
            <a:off x="4715193" y="3721729"/>
            <a:ext cx="412040" cy="610565"/>
            <a:chOff x="4715193" y="3721729"/>
            <a:chExt cx="412040" cy="610565"/>
          </a:xfrm>
        </p:grpSpPr>
        <p:pic>
          <p:nvPicPr>
            <p:cNvPr id="1011" name="Shape 1011"/>
            <p:cNvPicPr preferRelativeResize="0"/>
            <p:nvPr/>
          </p:nvPicPr>
          <p:blipFill rotWithShape="1">
            <a:blip r:embed="rId5">
              <a:alphaModFix/>
            </a:blip>
            <a:srcRect/>
            <a:stretch/>
          </p:blipFill>
          <p:spPr>
            <a:xfrm>
              <a:off x="4938784" y="4108686"/>
              <a:ext cx="188449" cy="223608"/>
            </a:xfrm>
            <a:prstGeom prst="rect">
              <a:avLst/>
            </a:prstGeom>
            <a:noFill/>
            <a:ln>
              <a:noFill/>
            </a:ln>
          </p:spPr>
        </p:pic>
        <p:pic>
          <p:nvPicPr>
            <p:cNvPr id="1012" name="Shape 1012"/>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1013" name="Shape 1013"/>
          <p:cNvGrpSpPr/>
          <p:nvPr/>
        </p:nvGrpSpPr>
        <p:grpSpPr>
          <a:xfrm>
            <a:off x="2663975" y="3078238"/>
            <a:ext cx="731211" cy="593117"/>
            <a:chOff x="2663975" y="3078238"/>
            <a:chExt cx="731211" cy="593117"/>
          </a:xfrm>
        </p:grpSpPr>
        <p:pic>
          <p:nvPicPr>
            <p:cNvPr id="1014" name="Shape 1014"/>
            <p:cNvPicPr preferRelativeResize="0"/>
            <p:nvPr/>
          </p:nvPicPr>
          <p:blipFill rotWithShape="1">
            <a:blip r:embed="rId7">
              <a:alphaModFix/>
            </a:blip>
            <a:srcRect b="36674"/>
            <a:stretch/>
          </p:blipFill>
          <p:spPr>
            <a:xfrm>
              <a:off x="2663975" y="3078238"/>
              <a:ext cx="731211" cy="414647"/>
            </a:xfrm>
            <a:prstGeom prst="rect">
              <a:avLst/>
            </a:prstGeom>
            <a:noFill/>
            <a:ln>
              <a:noFill/>
            </a:ln>
          </p:spPr>
        </p:pic>
        <p:pic>
          <p:nvPicPr>
            <p:cNvPr id="1015" name="Shape 1015"/>
            <p:cNvPicPr preferRelativeResize="0"/>
            <p:nvPr/>
          </p:nvPicPr>
          <p:blipFill rotWithShape="1">
            <a:blip r:embed="rId5">
              <a:alphaModFix/>
            </a:blip>
            <a:srcRect/>
            <a:stretch/>
          </p:blipFill>
          <p:spPr>
            <a:xfrm>
              <a:off x="3160872" y="3447747"/>
              <a:ext cx="188449" cy="223608"/>
            </a:xfrm>
            <a:prstGeom prst="rect">
              <a:avLst/>
            </a:prstGeom>
            <a:noFill/>
            <a:ln>
              <a:noFill/>
            </a:ln>
          </p:spPr>
        </p:pic>
      </p:grpSp>
      <p:sp>
        <p:nvSpPr>
          <p:cNvPr id="1016" name="Shape 1016"/>
          <p:cNvSpPr txBox="1"/>
          <p:nvPr/>
        </p:nvSpPr>
        <p:spPr>
          <a:xfrm>
            <a:off x="6887284" y="1566115"/>
            <a:ext cx="1862666" cy="64633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accent2"/>
                </a:solidFill>
                <a:latin typeface="Arial"/>
                <a:ea typeface="Arial"/>
                <a:cs typeface="Arial"/>
                <a:sym typeface="Arial"/>
              </a:rPr>
              <a:t>Dynamic load balancing</a:t>
            </a:r>
          </a:p>
        </p:txBody>
      </p:sp>
      <p:grpSp>
        <p:nvGrpSpPr>
          <p:cNvPr id="1017" name="Shape 1017"/>
          <p:cNvGrpSpPr/>
          <p:nvPr/>
        </p:nvGrpSpPr>
        <p:grpSpPr>
          <a:xfrm>
            <a:off x="1543258" y="3690349"/>
            <a:ext cx="731211" cy="593117"/>
            <a:chOff x="2663975" y="3078238"/>
            <a:chExt cx="731211" cy="593117"/>
          </a:xfrm>
        </p:grpSpPr>
        <p:pic>
          <p:nvPicPr>
            <p:cNvPr id="1018" name="Shape 1018"/>
            <p:cNvPicPr preferRelativeResize="0"/>
            <p:nvPr/>
          </p:nvPicPr>
          <p:blipFill rotWithShape="1">
            <a:blip r:embed="rId7">
              <a:alphaModFix/>
            </a:blip>
            <a:srcRect b="36674"/>
            <a:stretch/>
          </p:blipFill>
          <p:spPr>
            <a:xfrm>
              <a:off x="2663975" y="3078238"/>
              <a:ext cx="731211" cy="414647"/>
            </a:xfrm>
            <a:prstGeom prst="rect">
              <a:avLst/>
            </a:prstGeom>
            <a:noFill/>
            <a:ln>
              <a:noFill/>
            </a:ln>
          </p:spPr>
        </p:pic>
        <p:pic>
          <p:nvPicPr>
            <p:cNvPr id="1019" name="Shape 1019"/>
            <p:cNvPicPr preferRelativeResize="0"/>
            <p:nvPr/>
          </p:nvPicPr>
          <p:blipFill rotWithShape="1">
            <a:blip r:embed="rId5">
              <a:alphaModFix/>
            </a:blip>
            <a:srcRect/>
            <a:stretch/>
          </p:blipFill>
          <p:spPr>
            <a:xfrm>
              <a:off x="3160872" y="3447747"/>
              <a:ext cx="188449" cy="223608"/>
            </a:xfrm>
            <a:prstGeom prst="rect">
              <a:avLst/>
            </a:prstGeom>
            <a:noFill/>
            <a:ln>
              <a:noFill/>
            </a:ln>
          </p:spPr>
        </p:pic>
      </p:grpSp>
      <p:grpSp>
        <p:nvGrpSpPr>
          <p:cNvPr id="1020" name="Shape 1020"/>
          <p:cNvGrpSpPr/>
          <p:nvPr/>
        </p:nvGrpSpPr>
        <p:grpSpPr>
          <a:xfrm>
            <a:off x="1711442" y="1900673"/>
            <a:ext cx="412040" cy="610565"/>
            <a:chOff x="4715193" y="3721729"/>
            <a:chExt cx="412040" cy="610565"/>
          </a:xfrm>
        </p:grpSpPr>
        <p:pic>
          <p:nvPicPr>
            <p:cNvPr id="1021" name="Shape 1021"/>
            <p:cNvPicPr preferRelativeResize="0"/>
            <p:nvPr/>
          </p:nvPicPr>
          <p:blipFill rotWithShape="1">
            <a:blip r:embed="rId5">
              <a:alphaModFix/>
            </a:blip>
            <a:srcRect/>
            <a:stretch/>
          </p:blipFill>
          <p:spPr>
            <a:xfrm>
              <a:off x="4938784" y="4108686"/>
              <a:ext cx="188449" cy="223608"/>
            </a:xfrm>
            <a:prstGeom prst="rect">
              <a:avLst/>
            </a:prstGeom>
            <a:noFill/>
            <a:ln>
              <a:noFill/>
            </a:ln>
          </p:spPr>
        </p:pic>
        <p:pic>
          <p:nvPicPr>
            <p:cNvPr id="1022" name="Shape 1022"/>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1023" name="Shape 1023"/>
          <p:cNvSpPr/>
          <p:nvPr/>
        </p:nvSpPr>
        <p:spPr>
          <a:xfrm>
            <a:off x="460127" y="685601"/>
            <a:ext cx="2230238" cy="2492616"/>
          </a:xfrm>
          <a:prstGeom prst="mathMultiply">
            <a:avLst>
              <a:gd name="adj1" fmla="val 1536"/>
            </a:avLst>
          </a:prstGeom>
          <a:solidFill>
            <a:schemeClr val="dk1"/>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024" name="Shape 1024"/>
          <p:cNvSpPr/>
          <p:nvPr/>
        </p:nvSpPr>
        <p:spPr>
          <a:xfrm>
            <a:off x="460127" y="2476388"/>
            <a:ext cx="2230238" cy="2492616"/>
          </a:xfrm>
          <a:prstGeom prst="mathMultiply">
            <a:avLst>
              <a:gd name="adj1" fmla="val 1536"/>
            </a:avLst>
          </a:prstGeom>
          <a:solidFill>
            <a:schemeClr val="dk1"/>
          </a:solidFill>
          <a:ln>
            <a:noFill/>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025" name="Shape 1025"/>
          <p:cNvSpPr txBox="1"/>
          <p:nvPr/>
        </p:nvSpPr>
        <p:spPr>
          <a:xfrm>
            <a:off x="6887284" y="2748122"/>
            <a:ext cx="1862666" cy="92333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accent3"/>
                </a:solidFill>
                <a:latin typeface="Arial"/>
                <a:ea typeface="Arial"/>
                <a:cs typeface="Arial"/>
                <a:sym typeface="Arial"/>
              </a:rPr>
              <a:t>Remediation and rebalance of workloads</a:t>
            </a: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4"/>
                                        </p:tgtEl>
                                      </p:cBhvr>
                                    </p:animEffect>
                                    <p:set>
                                      <p:cBhvr>
                                        <p:cTn id="7" dur="1" fill="hold">
                                          <p:stCondLst>
                                            <p:cond delay="500"/>
                                          </p:stCondLst>
                                        </p:cTn>
                                        <p:tgtEl>
                                          <p:spTgt spid="10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23"/>
                                        </p:tgtEl>
                                      </p:cBhvr>
                                    </p:animEffect>
                                    <p:set>
                                      <p:cBhvr>
                                        <p:cTn id="10" dur="1" fill="hold">
                                          <p:stCondLst>
                                            <p:cond delay="500"/>
                                          </p:stCondLst>
                                        </p:cTn>
                                        <p:tgtEl>
                                          <p:spTgt spid="10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pic>
        <p:nvPicPr>
          <p:cNvPr id="1031" name="Shape 1031" descr="img_iStock_000006656924Large_frei-300x300.jpg"/>
          <p:cNvPicPr preferRelativeResize="0"/>
          <p:nvPr/>
        </p:nvPicPr>
        <p:blipFill rotWithShape="1">
          <a:blip r:embed="rId3">
            <a:alphaModFix/>
          </a:blip>
          <a:srcRect/>
          <a:stretch/>
        </p:blipFill>
        <p:spPr>
          <a:xfrm>
            <a:off x="5140889" y="3223423"/>
            <a:ext cx="772558" cy="772558"/>
          </a:xfrm>
          <a:prstGeom prst="rect">
            <a:avLst/>
          </a:prstGeom>
          <a:noFill/>
          <a:ln>
            <a:noFill/>
          </a:ln>
        </p:spPr>
      </p:pic>
      <p:sp>
        <p:nvSpPr>
          <p:cNvPr id="1032" name="Shape 1032"/>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a:solidFill>
                  <a:srgbClr val="008774"/>
                </a:solidFill>
                <a:latin typeface="Arial"/>
                <a:ea typeface="Arial"/>
                <a:cs typeface="Arial"/>
                <a:sym typeface="Arial"/>
              </a:rPr>
              <a:t>Each Layer Upgradable with No Downtime</a:t>
            </a:r>
          </a:p>
        </p:txBody>
      </p:sp>
      <p:sp>
        <p:nvSpPr>
          <p:cNvPr id="1033" name="Shape 1033"/>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24</a:t>
            </a:fld>
            <a:endParaRPr lang="en-US" sz="900">
              <a:solidFill>
                <a:srgbClr val="A5A5A5"/>
              </a:solidFill>
              <a:latin typeface="Arial"/>
              <a:ea typeface="Arial"/>
              <a:cs typeface="Arial"/>
              <a:sym typeface="Arial"/>
            </a:endParaRPr>
          </a:p>
        </p:txBody>
      </p:sp>
      <p:sp>
        <p:nvSpPr>
          <p:cNvPr id="1034" name="Shape 1034"/>
          <p:cNvSpPr/>
          <p:nvPr/>
        </p:nvSpPr>
        <p:spPr>
          <a:xfrm>
            <a:off x="1365760" y="1069702"/>
            <a:ext cx="3066335" cy="2540000"/>
          </a:xfrm>
          <a:prstGeom prst="roundRect">
            <a:avLst>
              <a:gd name="adj" fmla="val 7665"/>
            </a:avLst>
          </a:prstGeom>
          <a:noFill/>
          <a:ln w="19050" cap="flat" cmpd="sng">
            <a:solidFill>
              <a:srgbClr val="A5A5A5"/>
            </a:solidFill>
            <a:prstDash val="dash"/>
            <a:round/>
            <a:headEnd type="none" w="med" len="med"/>
            <a:tailEnd type="none" w="med" len="med"/>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rgbClr val="C5DED7"/>
              </a:solidFill>
              <a:latin typeface="Arial"/>
              <a:ea typeface="Arial"/>
              <a:cs typeface="Arial"/>
              <a:sym typeface="Arial"/>
            </a:endParaRPr>
          </a:p>
        </p:txBody>
      </p:sp>
      <p:sp>
        <p:nvSpPr>
          <p:cNvPr id="1035" name="Shape 1035"/>
          <p:cNvSpPr/>
          <p:nvPr/>
        </p:nvSpPr>
        <p:spPr>
          <a:xfrm>
            <a:off x="1738547" y="1974577"/>
            <a:ext cx="2635249" cy="698500"/>
          </a:xfrm>
          <a:prstGeom prst="roundRect">
            <a:avLst>
              <a:gd name="adj" fmla="val 16667"/>
            </a:avLst>
          </a:prstGeom>
          <a:solidFill>
            <a:schemeClr val="accent2"/>
          </a:solidFill>
          <a:ln>
            <a:noFill/>
          </a:ln>
        </p:spPr>
        <p:txBody>
          <a:bodyPr wrap="square" lIns="91425" tIns="45700" rIns="91425" bIns="45700" anchor="ctr" anchorCtr="0">
            <a:noAutofit/>
          </a:bodyPr>
          <a:lstStyle/>
          <a:p>
            <a:pPr marL="0" marR="0" lvl="0" indent="-28575" algn="ctr" rtl="0">
              <a:spcBef>
                <a:spcPts val="0"/>
              </a:spcBef>
              <a:buClr>
                <a:schemeClr val="lt1"/>
              </a:buClr>
              <a:buSzPct val="25000"/>
              <a:buFont typeface="Arial"/>
              <a:buNone/>
            </a:pPr>
            <a:r>
              <a:rPr lang="en-US" sz="1800">
                <a:solidFill>
                  <a:schemeClr val="lt1"/>
                </a:solidFill>
                <a:latin typeface="Arial"/>
                <a:ea typeface="Arial"/>
                <a:cs typeface="Arial"/>
                <a:sym typeface="Arial"/>
              </a:rPr>
              <a:t>App R</a:t>
            </a:r>
            <a:r>
              <a:rPr lang="en-US" sz="1800" b="0" i="0" u="none" strike="noStrike" cap="none">
                <a:solidFill>
                  <a:schemeClr val="lt1"/>
                </a:solidFill>
                <a:latin typeface="Arial"/>
                <a:ea typeface="Arial"/>
                <a:cs typeface="Arial"/>
                <a:sym typeface="Arial"/>
              </a:rPr>
              <a:t>untime*</a:t>
            </a:r>
          </a:p>
        </p:txBody>
      </p:sp>
      <p:sp>
        <p:nvSpPr>
          <p:cNvPr id="1036" name="Shape 1036"/>
          <p:cNvSpPr/>
          <p:nvPr/>
        </p:nvSpPr>
        <p:spPr>
          <a:xfrm>
            <a:off x="1738547" y="2825477"/>
            <a:ext cx="2635249" cy="698500"/>
          </a:xfrm>
          <a:prstGeom prst="roundRect">
            <a:avLst>
              <a:gd name="adj" fmla="val 16667"/>
            </a:avLst>
          </a:prstGeom>
          <a:solidFill>
            <a:schemeClr val="accent1"/>
          </a:solidFill>
          <a:ln>
            <a:noFill/>
          </a:ln>
        </p:spPr>
        <p:txBody>
          <a:bodyPr wrap="square" lIns="91425" tIns="45700" rIns="91425" bIns="45700" anchor="ctr" anchorCtr="0">
            <a:noAutofit/>
          </a:bodyPr>
          <a:lstStyle/>
          <a:p>
            <a:pPr marL="0" marR="0" lvl="0" indent="0" algn="ctr" rtl="0">
              <a:spcBef>
                <a:spcPts val="0"/>
              </a:spcBef>
              <a:buSzPct val="25000"/>
              <a:buNone/>
            </a:pPr>
            <a:r>
              <a:rPr lang="en-US" sz="1800">
                <a:solidFill>
                  <a:schemeClr val="lt1"/>
                </a:solidFill>
                <a:latin typeface="Arial"/>
                <a:ea typeface="Arial"/>
                <a:cs typeface="Arial"/>
                <a:sym typeface="Arial"/>
              </a:rPr>
              <a:t>File system mapping</a:t>
            </a:r>
          </a:p>
        </p:txBody>
      </p:sp>
      <p:sp>
        <p:nvSpPr>
          <p:cNvPr id="1037" name="Shape 1037"/>
          <p:cNvSpPr/>
          <p:nvPr/>
        </p:nvSpPr>
        <p:spPr>
          <a:xfrm>
            <a:off x="1738547" y="1142727"/>
            <a:ext cx="2635249" cy="698500"/>
          </a:xfrm>
          <a:prstGeom prst="roundRect">
            <a:avLst>
              <a:gd name="adj" fmla="val 16667"/>
            </a:avLst>
          </a:prstGeom>
          <a:solidFill>
            <a:schemeClr val="dk2"/>
          </a:solidFill>
          <a:ln>
            <a:noFill/>
          </a:ln>
        </p:spPr>
        <p:txBody>
          <a:bodyPr wrap="square" lIns="91425" tIns="45700" rIns="91425" bIns="45700" anchor="ctr" anchorCtr="0">
            <a:noAutofit/>
          </a:bodyPr>
          <a:lstStyle/>
          <a:p>
            <a:pPr marL="0" marR="0" lvl="0" indent="-28575" algn="ctr" rtl="0">
              <a:spcBef>
                <a:spcPts val="0"/>
              </a:spcBef>
              <a:buClr>
                <a:schemeClr val="lt1"/>
              </a:buClr>
              <a:buSzPct val="25000"/>
              <a:buFont typeface="Arial"/>
              <a:buNone/>
            </a:pPr>
            <a:r>
              <a:rPr lang="en-US" sz="1800">
                <a:solidFill>
                  <a:schemeClr val="lt1"/>
                </a:solidFill>
                <a:latin typeface="Arial"/>
                <a:ea typeface="Arial"/>
                <a:cs typeface="Arial"/>
                <a:sym typeface="Arial"/>
              </a:rPr>
              <a:t>A</a:t>
            </a:r>
            <a:r>
              <a:rPr lang="en-US" sz="1800" b="0" i="0" u="none" strike="noStrike" cap="none">
                <a:solidFill>
                  <a:schemeClr val="lt1"/>
                </a:solidFill>
                <a:latin typeface="Arial"/>
                <a:ea typeface="Arial"/>
                <a:cs typeface="Arial"/>
                <a:sym typeface="Arial"/>
              </a:rPr>
              <a:t>pplication</a:t>
            </a:r>
          </a:p>
        </p:txBody>
      </p:sp>
      <p:sp>
        <p:nvSpPr>
          <p:cNvPr id="1038" name="Shape 1038"/>
          <p:cNvSpPr/>
          <p:nvPr/>
        </p:nvSpPr>
        <p:spPr>
          <a:xfrm>
            <a:off x="1228106" y="3685901"/>
            <a:ext cx="3414450" cy="698500"/>
          </a:xfrm>
          <a:prstGeom prst="roundRect">
            <a:avLst>
              <a:gd name="adj" fmla="val 16667"/>
            </a:avLst>
          </a:prstGeom>
          <a:solidFill>
            <a:schemeClr val="accent3"/>
          </a:solidFill>
          <a:ln>
            <a:noFill/>
          </a:ln>
        </p:spPr>
        <p:txBody>
          <a:bodyPr wrap="square" lIns="91425" tIns="45700" rIns="91425" bIns="45700" anchor="ctr" anchorCtr="0">
            <a:noAutofit/>
          </a:bodyPr>
          <a:lstStyle/>
          <a:p>
            <a:pPr marL="0" marR="0" lvl="0" indent="0" algn="ctr" rtl="0">
              <a:spcBef>
                <a:spcPts val="0"/>
              </a:spcBef>
              <a:buSzPct val="25000"/>
              <a:buNone/>
            </a:pPr>
            <a:r>
              <a:rPr lang="en-US" sz="1800">
                <a:solidFill>
                  <a:schemeClr val="lt1"/>
                </a:solidFill>
                <a:latin typeface="Arial"/>
                <a:ea typeface="Arial"/>
                <a:cs typeface="Arial"/>
                <a:sym typeface="Arial"/>
              </a:rPr>
              <a:t>Linux host &amp; kernel</a:t>
            </a:r>
          </a:p>
        </p:txBody>
      </p:sp>
      <p:sp>
        <p:nvSpPr>
          <p:cNvPr id="1039" name="Shape 1039"/>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040" name="Shape 1040"/>
          <p:cNvSpPr/>
          <p:nvPr/>
        </p:nvSpPr>
        <p:spPr>
          <a:xfrm>
            <a:off x="5742091" y="1566713"/>
            <a:ext cx="2451811" cy="590907"/>
          </a:xfrm>
          <a:prstGeom prst="rect">
            <a:avLst/>
          </a:prstGeom>
          <a:solidFill>
            <a:schemeClr val="lt1"/>
          </a:solidFill>
          <a:ln>
            <a:noFill/>
          </a:ln>
        </p:spPr>
        <p:txBody>
          <a:bodyPr wrap="square" lIns="91425" tIns="45700" rIns="91425" bIns="45700" anchor="ctr" anchorCtr="0">
            <a:noAutofit/>
          </a:bodyPr>
          <a:lstStyle/>
          <a:p>
            <a:pPr marL="0" marR="0" lvl="0" indent="0" algn="l" rtl="0">
              <a:spcBef>
                <a:spcPts val="0"/>
              </a:spcBef>
              <a:buSzPct val="25000"/>
              <a:buNone/>
            </a:pPr>
            <a:r>
              <a:rPr lang="en-US" sz="1600">
                <a:solidFill>
                  <a:schemeClr val="dk2"/>
                </a:solidFill>
                <a:latin typeface="Arial"/>
                <a:ea typeface="Arial"/>
                <a:cs typeface="Arial"/>
                <a:sym typeface="Arial"/>
              </a:rPr>
              <a:t>Blue-Green deploy</a:t>
            </a:r>
          </a:p>
        </p:txBody>
      </p:sp>
      <p:sp>
        <p:nvSpPr>
          <p:cNvPr id="1041" name="Shape 1041"/>
          <p:cNvSpPr/>
          <p:nvPr/>
        </p:nvSpPr>
        <p:spPr>
          <a:xfrm>
            <a:off x="5742091" y="3310185"/>
            <a:ext cx="2451811" cy="590907"/>
          </a:xfrm>
          <a:prstGeom prst="rect">
            <a:avLst/>
          </a:prstGeom>
          <a:solidFill>
            <a:schemeClr val="lt1"/>
          </a:solidFill>
          <a:ln>
            <a:noFill/>
          </a:ln>
        </p:spPr>
        <p:txBody>
          <a:bodyPr wrap="square" lIns="91425" tIns="45700" rIns="91425" bIns="45700" anchor="ctr" anchorCtr="0">
            <a:noAutofit/>
          </a:bodyPr>
          <a:lstStyle/>
          <a:p>
            <a:pPr marL="0" marR="0" lvl="0" indent="0" algn="l" rtl="0">
              <a:spcBef>
                <a:spcPts val="0"/>
              </a:spcBef>
              <a:buSzPct val="25000"/>
              <a:buNone/>
            </a:pPr>
            <a:r>
              <a:rPr lang="en-US" sz="1600">
                <a:solidFill>
                  <a:schemeClr val="dk2"/>
                </a:solidFill>
                <a:latin typeface="Arial"/>
                <a:ea typeface="Arial"/>
                <a:cs typeface="Arial"/>
                <a:sym typeface="Arial"/>
              </a:rPr>
              <a:t>Canary style deploy</a:t>
            </a:r>
          </a:p>
        </p:txBody>
      </p:sp>
      <p:sp>
        <p:nvSpPr>
          <p:cNvPr id="1042" name="Shape 1042"/>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pic>
        <p:nvPicPr>
          <p:cNvPr id="1043" name="Shape 1043"/>
          <p:cNvPicPr preferRelativeResize="0"/>
          <p:nvPr/>
        </p:nvPicPr>
        <p:blipFill rotWithShape="1">
          <a:blip r:embed="rId4">
            <a:alphaModFix/>
          </a:blip>
          <a:srcRect/>
          <a:stretch/>
        </p:blipFill>
        <p:spPr>
          <a:xfrm>
            <a:off x="5275690" y="1629471"/>
            <a:ext cx="466401" cy="466401"/>
          </a:xfrm>
          <a:prstGeom prst="rect">
            <a:avLst/>
          </a:prstGeom>
          <a:noFill/>
          <a:ln>
            <a:noFill/>
          </a:ln>
        </p:spPr>
      </p:pic>
      <p:sp>
        <p:nvSpPr>
          <p:cNvPr id="1044" name="Shape 1044"/>
          <p:cNvSpPr txBox="1"/>
          <p:nvPr/>
        </p:nvSpPr>
        <p:spPr>
          <a:xfrm>
            <a:off x="1142890" y="4686621"/>
            <a:ext cx="6261725" cy="2616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a:solidFill>
                  <a:schemeClr val="dk1"/>
                </a:solidFill>
                <a:latin typeface="Arial"/>
                <a:ea typeface="Arial"/>
                <a:cs typeface="Arial"/>
                <a:sym typeface="Arial"/>
              </a:rPr>
              <a:t>* e.g. Embedded webserver, app configurations, JRE, agents for services packaged as buildpacks  </a:t>
            </a:r>
          </a:p>
        </p:txBody>
      </p:sp>
      <p:sp>
        <p:nvSpPr>
          <p:cNvPr id="1045" name="Shape 1045"/>
          <p:cNvSpPr txBox="1"/>
          <p:nvPr/>
        </p:nvSpPr>
        <p:spPr>
          <a:xfrm>
            <a:off x="1365759" y="1294163"/>
            <a:ext cx="369332" cy="2171200"/>
          </a:xfrm>
          <a:prstGeom prst="rect">
            <a:avLst/>
          </a:prstGeom>
          <a:noFill/>
          <a:ln>
            <a:noFill/>
          </a:ln>
        </p:spPr>
        <p:txBody>
          <a:bodyPr wrap="square" lIns="182880" tIns="45700" rIns="91425" bIns="45700" anchor="t" anchorCtr="0">
            <a:noAutofit/>
          </a:bodyPr>
          <a:lstStyle/>
          <a:p>
            <a:pPr marL="0" marR="0" lvl="0" indent="0" algn="l" rtl="0">
              <a:spcBef>
                <a:spcPts val="0"/>
              </a:spcBef>
              <a:buSzPct val="25000"/>
              <a:buNone/>
            </a:pPr>
            <a:r>
              <a:rPr lang="en-US" sz="1200" dirty="0">
                <a:solidFill>
                  <a:srgbClr val="7F7F7F"/>
                </a:solidFill>
                <a:latin typeface="Arial"/>
                <a:ea typeface="Arial"/>
                <a:cs typeface="Arial"/>
                <a:sym typeface="Arial"/>
              </a:rPr>
              <a:t>C o n t a </a:t>
            </a:r>
            <a:r>
              <a:rPr lang="en-US" sz="1200" dirty="0" err="1">
                <a:solidFill>
                  <a:srgbClr val="7F7F7F"/>
                </a:solidFill>
                <a:latin typeface="Arial"/>
                <a:ea typeface="Arial"/>
                <a:cs typeface="Arial"/>
                <a:sym typeface="Arial"/>
              </a:rPr>
              <a:t>i</a:t>
            </a:r>
            <a:r>
              <a:rPr lang="en-US" sz="1200" dirty="0">
                <a:solidFill>
                  <a:srgbClr val="7F7F7F"/>
                </a:solidFill>
                <a:latin typeface="Arial"/>
                <a:ea typeface="Arial"/>
                <a:cs typeface="Arial"/>
                <a:sym typeface="Arial"/>
              </a:rPr>
              <a:t> n e r</a:t>
            </a:r>
          </a:p>
        </p:txBody>
      </p:sp>
      <p:sp>
        <p:nvSpPr>
          <p:cNvPr id="1046" name="Shape 1046"/>
          <p:cNvSpPr/>
          <p:nvPr/>
        </p:nvSpPr>
        <p:spPr>
          <a:xfrm>
            <a:off x="9144000" y="1934413"/>
            <a:ext cx="2632895" cy="215443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Arial"/>
                <a:ea typeface="Arial"/>
                <a:cs typeface="Arial"/>
                <a:sym typeface="Arial"/>
              </a:rPr>
              <a:t>Exploratory Questions: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How do they patch and upgrade today? </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Do they do blue green deployments? </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Are there any penalties to downtime or SLAs they are trying to meet?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pic>
        <p:nvPicPr>
          <p:cNvPr id="1051" name="Shape 1051" descr="iphoneWhite-incexc-blank.jpg"/>
          <p:cNvPicPr preferRelativeResize="0"/>
          <p:nvPr/>
        </p:nvPicPr>
        <p:blipFill rotWithShape="1">
          <a:blip r:embed="rId3">
            <a:alphaModFix/>
          </a:blip>
          <a:srcRect l="20861" t="-2291" r="19426" b="55646"/>
          <a:stretch/>
        </p:blipFill>
        <p:spPr>
          <a:xfrm>
            <a:off x="1032477" y="-108122"/>
            <a:ext cx="6722989" cy="5251622"/>
          </a:xfrm>
          <a:prstGeom prst="rect">
            <a:avLst/>
          </a:prstGeom>
          <a:noFill/>
          <a:ln>
            <a:noFill/>
          </a:ln>
        </p:spPr>
      </p:pic>
      <p:pic>
        <p:nvPicPr>
          <p:cNvPr id="1052" name="Shape 105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1053" name="Shape 1053"/>
          <p:cNvSpPr/>
          <p:nvPr/>
        </p:nvSpPr>
        <p:spPr>
          <a:xfrm>
            <a:off x="1577535" y="446505"/>
            <a:ext cx="5308059" cy="2867562"/>
          </a:xfrm>
          <a:prstGeom prst="rect">
            <a:avLst/>
          </a:prstGeom>
          <a:gradFill>
            <a:gsLst>
              <a:gs pos="0">
                <a:schemeClr val="lt1"/>
              </a:gs>
              <a:gs pos="100000">
                <a:srgbClr val="FFFFFF">
                  <a:alpha val="0"/>
                </a:srgbClr>
              </a:gs>
            </a:gsLst>
            <a:lin ang="5400000"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054" name="Shape 1054"/>
          <p:cNvPicPr preferRelativeResize="0"/>
          <p:nvPr/>
        </p:nvPicPr>
        <p:blipFill rotWithShape="1">
          <a:blip r:embed="rId5">
            <a:alphaModFix/>
          </a:blip>
          <a:srcRect/>
          <a:stretch/>
        </p:blipFill>
        <p:spPr>
          <a:xfrm>
            <a:off x="2155747" y="2298402"/>
            <a:ext cx="4236701" cy="1574384"/>
          </a:xfrm>
          <a:prstGeom prst="rect">
            <a:avLst/>
          </a:prstGeom>
          <a:solidFill>
            <a:schemeClr val="lt1"/>
          </a:solidFill>
          <a:ln>
            <a:noFill/>
          </a:ln>
        </p:spPr>
      </p:pic>
      <p:sp>
        <p:nvSpPr>
          <p:cNvPr id="1055" name="Shape 1055"/>
          <p:cNvSpPr txBox="1"/>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chemeClr val="accent1"/>
              </a:buClr>
              <a:buSzPct val="100000"/>
              <a:buFont typeface="Helvetica Neue"/>
              <a:buNone/>
            </a:pPr>
            <a:r>
              <a:rPr lang="en-US" sz="2800" b="1">
                <a:solidFill>
                  <a:schemeClr val="accent1"/>
                </a:solidFill>
                <a:latin typeface="Helvetica Neue"/>
                <a:ea typeface="Helvetica Neue"/>
                <a:cs typeface="Helvetica Neue"/>
                <a:sym typeface="Helvetica Neue"/>
              </a:rPr>
              <a:t>Patch With Rolling Deploys</a:t>
            </a: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pic>
        <p:nvPicPr>
          <p:cNvPr id="1060" name="Shape 1060"/>
          <p:cNvPicPr preferRelativeResize="0"/>
          <p:nvPr/>
        </p:nvPicPr>
        <p:blipFill rotWithShape="1">
          <a:blip r:embed="rId3">
            <a:alphaModFix/>
          </a:blip>
          <a:srcRect l="22278" t="1" r="27015" b="32291"/>
          <a:stretch/>
        </p:blipFill>
        <p:spPr>
          <a:xfrm>
            <a:off x="2" y="-11545"/>
            <a:ext cx="3930198" cy="5147749"/>
          </a:xfrm>
          <a:prstGeom prst="rect">
            <a:avLst/>
          </a:prstGeom>
          <a:noFill/>
          <a:ln>
            <a:noFill/>
          </a:ln>
        </p:spPr>
      </p:pic>
      <p:sp>
        <p:nvSpPr>
          <p:cNvPr id="1061" name="Shape 1061"/>
          <p:cNvSpPr/>
          <p:nvPr/>
        </p:nvSpPr>
        <p:spPr>
          <a:xfrm>
            <a:off x="-300120" y="1148594"/>
            <a:ext cx="4543778" cy="206210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800">
                <a:solidFill>
                  <a:schemeClr val="lt1"/>
                </a:solidFill>
                <a:latin typeface="Arial"/>
                <a:ea typeface="Arial"/>
                <a:cs typeface="Arial"/>
                <a:sym typeface="Arial"/>
              </a:rPr>
              <a:t>“Cloud is about </a:t>
            </a:r>
            <a:r>
              <a:rPr lang="en-US" sz="3200" b="1">
                <a:solidFill>
                  <a:srgbClr val="4ABDAA"/>
                </a:solidFill>
                <a:latin typeface="Arial"/>
                <a:ea typeface="Arial"/>
                <a:cs typeface="Arial"/>
                <a:sym typeface="Arial"/>
              </a:rPr>
              <a:t>how computing is done,</a:t>
            </a:r>
            <a:br>
              <a:rPr lang="en-US" sz="3200" b="1">
                <a:solidFill>
                  <a:srgbClr val="4ABDAA"/>
                </a:solidFill>
                <a:latin typeface="Arial"/>
                <a:ea typeface="Arial"/>
                <a:cs typeface="Arial"/>
                <a:sym typeface="Arial"/>
              </a:rPr>
            </a:br>
            <a:r>
              <a:rPr lang="en-US" sz="3200" b="1">
                <a:solidFill>
                  <a:srgbClr val="4ABDAA"/>
                </a:solidFill>
                <a:latin typeface="Arial"/>
                <a:ea typeface="Arial"/>
                <a:cs typeface="Arial"/>
                <a:sym typeface="Arial"/>
              </a:rPr>
              <a:t>not where” </a:t>
            </a:r>
          </a:p>
          <a:p>
            <a:pPr marL="0" marR="0" lvl="0" indent="0" algn="ctr" rtl="0">
              <a:spcBef>
                <a:spcPts val="0"/>
              </a:spcBef>
              <a:buSzPct val="25000"/>
              <a:buNone/>
            </a:pPr>
            <a:r>
              <a:rPr lang="en-US" sz="1400">
                <a:solidFill>
                  <a:schemeClr val="lt1"/>
                </a:solidFill>
                <a:latin typeface="Arial"/>
                <a:ea typeface="Arial"/>
                <a:cs typeface="Arial"/>
                <a:sym typeface="Arial"/>
              </a:rPr>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 Paul Maritz , Founding CEO</a:t>
            </a:r>
          </a:p>
        </p:txBody>
      </p:sp>
      <p:sp>
        <p:nvSpPr>
          <p:cNvPr id="1062" name="Shape 1062"/>
          <p:cNvSpPr txBox="1"/>
          <p:nvPr/>
        </p:nvSpPr>
        <p:spPr>
          <a:xfrm>
            <a:off x="5182535" y="5317489"/>
            <a:ext cx="184666"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063" name="Shape 1063"/>
          <p:cNvSpPr/>
          <p:nvPr/>
        </p:nvSpPr>
        <p:spPr>
          <a:xfrm>
            <a:off x="4648105" y="1219191"/>
            <a:ext cx="966838" cy="426056"/>
          </a:xfrm>
          <a:prstGeom prst="roundRect">
            <a:avLst>
              <a:gd name="adj" fmla="val 16667"/>
            </a:avLst>
          </a:prstGeom>
          <a:noFill/>
          <a:ln w="9525"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7F7F7F"/>
                </a:solidFill>
                <a:latin typeface="Arial"/>
                <a:ea typeface="Arial"/>
                <a:cs typeface="Arial"/>
                <a:sym typeface="Arial"/>
              </a:rPr>
              <a:t>CF BOSH Director</a:t>
            </a:r>
          </a:p>
        </p:txBody>
      </p:sp>
      <p:sp>
        <p:nvSpPr>
          <p:cNvPr id="1064" name="Shape 1064"/>
          <p:cNvSpPr/>
          <p:nvPr/>
        </p:nvSpPr>
        <p:spPr>
          <a:xfrm>
            <a:off x="4648105" y="1702061"/>
            <a:ext cx="967871" cy="652770"/>
          </a:xfrm>
          <a:prstGeom prst="roundRect">
            <a:avLst>
              <a:gd name="adj" fmla="val 16667"/>
            </a:avLst>
          </a:prstGeom>
          <a:noFill/>
          <a:ln w="9525" cap="flat" cmpd="sng">
            <a:solidFill>
              <a:schemeClr val="accen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7F7F7F"/>
                </a:solidFill>
                <a:latin typeface="Arial"/>
                <a:ea typeface="Arial"/>
                <a:cs typeface="Arial"/>
                <a:sym typeface="Arial"/>
              </a:rPr>
              <a:t>Cloud Provider Interface</a:t>
            </a:r>
          </a:p>
        </p:txBody>
      </p:sp>
      <p:sp>
        <p:nvSpPr>
          <p:cNvPr id="1065" name="Shape 1065"/>
          <p:cNvSpPr txBox="1"/>
          <p:nvPr/>
        </p:nvSpPr>
        <p:spPr>
          <a:xfrm>
            <a:off x="5007336" y="3149547"/>
            <a:ext cx="869048"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rgbClr val="7F7F7F"/>
                </a:solidFill>
                <a:latin typeface="Arial"/>
                <a:ea typeface="Arial"/>
                <a:cs typeface="Arial"/>
                <a:sym typeface="Arial"/>
              </a:rPr>
              <a:t>Cloud API</a:t>
            </a:r>
          </a:p>
        </p:txBody>
      </p:sp>
      <p:sp>
        <p:nvSpPr>
          <p:cNvPr id="1066" name="Shape 1066"/>
          <p:cNvSpPr/>
          <p:nvPr/>
        </p:nvSpPr>
        <p:spPr>
          <a:xfrm>
            <a:off x="5879637" y="1785411"/>
            <a:ext cx="2694992" cy="1234332"/>
          </a:xfrm>
          <a:prstGeom prst="roundRect">
            <a:avLst>
              <a:gd name="adj" fmla="val 16667"/>
            </a:avLst>
          </a:prstGeom>
          <a:noFill/>
          <a:ln w="9525" cap="flat" cmpd="sng">
            <a:solidFill>
              <a:srgbClr val="868686"/>
            </a:solidFill>
            <a:prstDash val="dash"/>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067" name="Shape 1067"/>
          <p:cNvSpPr/>
          <p:nvPr/>
        </p:nvSpPr>
        <p:spPr>
          <a:xfrm>
            <a:off x="6003453" y="2863307"/>
            <a:ext cx="2503297" cy="480259"/>
          </a:xfrm>
          <a:prstGeom prst="roundRect">
            <a:avLst>
              <a:gd name="adj" fmla="val 1479"/>
            </a:avLst>
          </a:prstGeom>
          <a:noFill/>
          <a:ln w="9525" cap="flat" cmpd="sng">
            <a:solidFill>
              <a:srgbClr val="8893B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US" sz="1200">
                <a:solidFill>
                  <a:srgbClr val="7F7F7F"/>
                </a:solidFill>
                <a:latin typeface="Arial"/>
                <a:ea typeface="Arial"/>
                <a:cs typeface="Arial"/>
                <a:sym typeface="Arial"/>
              </a:rPr>
              <a:t>IaaS</a:t>
            </a:r>
          </a:p>
        </p:txBody>
      </p:sp>
      <p:cxnSp>
        <p:nvCxnSpPr>
          <p:cNvPr id="1068" name="Shape 1068"/>
          <p:cNvCxnSpPr>
            <a:stCxn id="1064" idx="2"/>
            <a:endCxn id="1067" idx="1"/>
          </p:cNvCxnSpPr>
          <p:nvPr/>
        </p:nvCxnSpPr>
        <p:spPr>
          <a:xfrm rot="-5400000" flipH="1">
            <a:off x="5193541" y="2293331"/>
            <a:ext cx="748500" cy="871500"/>
          </a:xfrm>
          <a:prstGeom prst="bentConnector2">
            <a:avLst/>
          </a:prstGeom>
          <a:noFill/>
          <a:ln w="9525" cap="flat" cmpd="sng">
            <a:solidFill>
              <a:schemeClr val="accent1"/>
            </a:solidFill>
            <a:prstDash val="solid"/>
            <a:round/>
            <a:headEnd type="none" w="med" len="med"/>
            <a:tailEnd type="stealth" w="lg" len="lg"/>
          </a:ln>
        </p:spPr>
      </p:cxnSp>
      <p:sp>
        <p:nvSpPr>
          <p:cNvPr id="1069" name="Shape 1069"/>
          <p:cNvSpPr txBox="1"/>
          <p:nvPr/>
        </p:nvSpPr>
        <p:spPr>
          <a:xfrm>
            <a:off x="5100018" y="3626632"/>
            <a:ext cx="3818398"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dk2"/>
                </a:solidFill>
                <a:latin typeface="Arial"/>
                <a:ea typeface="Arial"/>
                <a:cs typeface="Arial"/>
                <a:sym typeface="Arial"/>
              </a:rPr>
              <a:t>Multi-cloud Advantage:</a:t>
            </a:r>
          </a:p>
          <a:p>
            <a:pPr marL="0" marR="0" lvl="0" indent="0" algn="ctr" rtl="0">
              <a:spcBef>
                <a:spcPts val="0"/>
              </a:spcBef>
              <a:buSzPct val="25000"/>
              <a:buNone/>
            </a:pPr>
            <a:r>
              <a:rPr lang="en-US" sz="1200" b="1">
                <a:solidFill>
                  <a:schemeClr val="dk2"/>
                </a:solidFill>
                <a:latin typeface="Arial"/>
                <a:ea typeface="Arial"/>
                <a:cs typeface="Arial"/>
                <a:sym typeface="Arial"/>
              </a:rPr>
              <a:t>Cloud agnostic view of app &amp; platform operations</a:t>
            </a:r>
          </a:p>
        </p:txBody>
      </p:sp>
      <p:grpSp>
        <p:nvGrpSpPr>
          <p:cNvPr id="1070" name="Shape 1070"/>
          <p:cNvGrpSpPr/>
          <p:nvPr/>
        </p:nvGrpSpPr>
        <p:grpSpPr>
          <a:xfrm>
            <a:off x="5713311" y="2026684"/>
            <a:ext cx="1213239" cy="697152"/>
            <a:chOff x="6020917" y="1957416"/>
            <a:chExt cx="1213239" cy="697152"/>
          </a:xfrm>
        </p:grpSpPr>
        <p:grpSp>
          <p:nvGrpSpPr>
            <p:cNvPr id="1071" name="Shape 1071"/>
            <p:cNvGrpSpPr/>
            <p:nvPr/>
          </p:nvGrpSpPr>
          <p:grpSpPr>
            <a:xfrm>
              <a:off x="6020917" y="1957416"/>
              <a:ext cx="1213239" cy="697152"/>
              <a:chOff x="6018175" y="1721328"/>
              <a:chExt cx="1340170" cy="942449"/>
            </a:xfrm>
          </p:grpSpPr>
          <p:pic>
            <p:nvPicPr>
              <p:cNvPr id="1072" name="Shape 1072"/>
              <p:cNvPicPr preferRelativeResize="0"/>
              <p:nvPr/>
            </p:nvPicPr>
            <p:blipFill rotWithShape="1">
              <a:blip r:embed="rId4">
                <a:alphaModFix/>
              </a:blip>
              <a:srcRect/>
              <a:stretch/>
            </p:blipFill>
            <p:spPr>
              <a:xfrm>
                <a:off x="6034230" y="1838558"/>
                <a:ext cx="1309605" cy="825219"/>
              </a:xfrm>
              <a:prstGeom prst="rect">
                <a:avLst/>
              </a:prstGeom>
              <a:noFill/>
              <a:ln>
                <a:noFill/>
              </a:ln>
            </p:spPr>
          </p:pic>
          <p:pic>
            <p:nvPicPr>
              <p:cNvPr id="1073" name="Shape 1073"/>
              <p:cNvPicPr preferRelativeResize="0"/>
              <p:nvPr/>
            </p:nvPicPr>
            <p:blipFill rotWithShape="1">
              <a:blip r:embed="rId5">
                <a:alphaModFix/>
              </a:blip>
              <a:srcRect/>
              <a:stretch/>
            </p:blipFill>
            <p:spPr>
              <a:xfrm>
                <a:off x="6018175" y="1721328"/>
                <a:ext cx="1340170" cy="676954"/>
              </a:xfrm>
              <a:prstGeom prst="rect">
                <a:avLst/>
              </a:prstGeom>
              <a:noFill/>
              <a:ln>
                <a:noFill/>
              </a:ln>
            </p:spPr>
          </p:pic>
        </p:grpSp>
        <p:grpSp>
          <p:nvGrpSpPr>
            <p:cNvPr id="1074" name="Shape 1074"/>
            <p:cNvGrpSpPr/>
            <p:nvPr/>
          </p:nvGrpSpPr>
          <p:grpSpPr>
            <a:xfrm>
              <a:off x="6311059" y="2101610"/>
              <a:ext cx="760699" cy="484791"/>
              <a:chOff x="6311059" y="2101610"/>
              <a:chExt cx="760699" cy="484791"/>
            </a:xfrm>
          </p:grpSpPr>
          <p:sp>
            <p:nvSpPr>
              <p:cNvPr id="1075" name="Shape 1075"/>
              <p:cNvSpPr/>
              <p:nvPr/>
            </p:nvSpPr>
            <p:spPr>
              <a:xfrm>
                <a:off x="6413376" y="2101610"/>
                <a:ext cx="428322"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rgbClr val="7F7F7F"/>
                    </a:solidFill>
                    <a:latin typeface="Arial"/>
                    <a:ea typeface="Arial"/>
                    <a:cs typeface="Arial"/>
                    <a:sym typeface="Arial"/>
                  </a:rPr>
                  <a:t>VM</a:t>
                </a:r>
              </a:p>
            </p:txBody>
          </p:sp>
          <p:sp>
            <p:nvSpPr>
              <p:cNvPr id="1076" name="Shape 1076"/>
              <p:cNvSpPr txBox="1"/>
              <p:nvPr/>
            </p:nvSpPr>
            <p:spPr>
              <a:xfrm>
                <a:off x="6311059" y="2309402"/>
                <a:ext cx="760699"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rgbClr val="7F7F7F"/>
                    </a:solidFill>
                    <a:latin typeface="Arial"/>
                    <a:ea typeface="Arial"/>
                    <a:cs typeface="Arial"/>
                    <a:sym typeface="Arial"/>
                  </a:rPr>
                  <a:t>Agent</a:t>
                </a:r>
              </a:p>
            </p:txBody>
          </p:sp>
        </p:grpSp>
      </p:grpSp>
      <p:grpSp>
        <p:nvGrpSpPr>
          <p:cNvPr id="1077" name="Shape 1077"/>
          <p:cNvGrpSpPr/>
          <p:nvPr/>
        </p:nvGrpSpPr>
        <p:grpSpPr>
          <a:xfrm>
            <a:off x="6613834" y="2030487"/>
            <a:ext cx="1213239" cy="685608"/>
            <a:chOff x="6020917" y="1968961"/>
            <a:chExt cx="1213239" cy="685608"/>
          </a:xfrm>
        </p:grpSpPr>
        <p:grpSp>
          <p:nvGrpSpPr>
            <p:cNvPr id="1078" name="Shape 1078"/>
            <p:cNvGrpSpPr/>
            <p:nvPr/>
          </p:nvGrpSpPr>
          <p:grpSpPr>
            <a:xfrm>
              <a:off x="6020917" y="1968961"/>
              <a:ext cx="1213239" cy="685608"/>
              <a:chOff x="6018175" y="1736934"/>
              <a:chExt cx="1340170" cy="926843"/>
            </a:xfrm>
          </p:grpSpPr>
          <p:pic>
            <p:nvPicPr>
              <p:cNvPr id="1079" name="Shape 1079"/>
              <p:cNvPicPr preferRelativeResize="0"/>
              <p:nvPr/>
            </p:nvPicPr>
            <p:blipFill rotWithShape="1">
              <a:blip r:embed="rId4">
                <a:alphaModFix/>
              </a:blip>
              <a:srcRect/>
              <a:stretch/>
            </p:blipFill>
            <p:spPr>
              <a:xfrm>
                <a:off x="6034230" y="1838558"/>
                <a:ext cx="1309605" cy="825219"/>
              </a:xfrm>
              <a:prstGeom prst="rect">
                <a:avLst/>
              </a:prstGeom>
              <a:noFill/>
              <a:ln>
                <a:noFill/>
              </a:ln>
            </p:spPr>
          </p:pic>
          <p:pic>
            <p:nvPicPr>
              <p:cNvPr id="1080" name="Shape 1080"/>
              <p:cNvPicPr preferRelativeResize="0"/>
              <p:nvPr/>
            </p:nvPicPr>
            <p:blipFill rotWithShape="1">
              <a:blip r:embed="rId5">
                <a:alphaModFix/>
              </a:blip>
              <a:srcRect/>
              <a:stretch/>
            </p:blipFill>
            <p:spPr>
              <a:xfrm>
                <a:off x="6018175" y="1736934"/>
                <a:ext cx="1340170" cy="679875"/>
              </a:xfrm>
              <a:prstGeom prst="rect">
                <a:avLst/>
              </a:prstGeom>
              <a:noFill/>
              <a:ln>
                <a:noFill/>
              </a:ln>
            </p:spPr>
          </p:pic>
        </p:grpSp>
        <p:grpSp>
          <p:nvGrpSpPr>
            <p:cNvPr id="1081" name="Shape 1081"/>
            <p:cNvGrpSpPr/>
            <p:nvPr/>
          </p:nvGrpSpPr>
          <p:grpSpPr>
            <a:xfrm>
              <a:off x="6356937" y="2101610"/>
              <a:ext cx="620504" cy="509814"/>
              <a:chOff x="6356937" y="2101610"/>
              <a:chExt cx="620504" cy="509814"/>
            </a:xfrm>
          </p:grpSpPr>
          <p:sp>
            <p:nvSpPr>
              <p:cNvPr id="1082" name="Shape 1082"/>
              <p:cNvSpPr/>
              <p:nvPr/>
            </p:nvSpPr>
            <p:spPr>
              <a:xfrm>
                <a:off x="6413376" y="2101610"/>
                <a:ext cx="428322"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rgbClr val="7F7F7F"/>
                    </a:solidFill>
                    <a:latin typeface="Arial"/>
                    <a:ea typeface="Arial"/>
                    <a:cs typeface="Arial"/>
                    <a:sym typeface="Arial"/>
                  </a:rPr>
                  <a:t>VM</a:t>
                </a:r>
              </a:p>
            </p:txBody>
          </p:sp>
          <p:sp>
            <p:nvSpPr>
              <p:cNvPr id="1083" name="Shape 1083"/>
              <p:cNvSpPr txBox="1"/>
              <p:nvPr/>
            </p:nvSpPr>
            <p:spPr>
              <a:xfrm>
                <a:off x="6356937" y="2334425"/>
                <a:ext cx="620504"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rgbClr val="7F7F7F"/>
                    </a:solidFill>
                    <a:latin typeface="Arial"/>
                    <a:ea typeface="Arial"/>
                    <a:cs typeface="Arial"/>
                    <a:sym typeface="Arial"/>
                  </a:rPr>
                  <a:t>Agent</a:t>
                </a:r>
              </a:p>
            </p:txBody>
          </p:sp>
        </p:grpSp>
      </p:grpSp>
      <p:grpSp>
        <p:nvGrpSpPr>
          <p:cNvPr id="1084" name="Shape 1084"/>
          <p:cNvGrpSpPr/>
          <p:nvPr/>
        </p:nvGrpSpPr>
        <p:grpSpPr>
          <a:xfrm>
            <a:off x="7492875" y="2017558"/>
            <a:ext cx="1213239" cy="697153"/>
            <a:chOff x="6020917" y="1957416"/>
            <a:chExt cx="1213239" cy="697153"/>
          </a:xfrm>
        </p:grpSpPr>
        <p:grpSp>
          <p:nvGrpSpPr>
            <p:cNvPr id="1085" name="Shape 1085"/>
            <p:cNvGrpSpPr/>
            <p:nvPr/>
          </p:nvGrpSpPr>
          <p:grpSpPr>
            <a:xfrm>
              <a:off x="6020917" y="1957416"/>
              <a:ext cx="1213239" cy="697153"/>
              <a:chOff x="6018175" y="1721327"/>
              <a:chExt cx="1340170" cy="942450"/>
            </a:xfrm>
          </p:grpSpPr>
          <p:pic>
            <p:nvPicPr>
              <p:cNvPr id="1086" name="Shape 1086"/>
              <p:cNvPicPr preferRelativeResize="0"/>
              <p:nvPr/>
            </p:nvPicPr>
            <p:blipFill rotWithShape="1">
              <a:blip r:embed="rId4">
                <a:alphaModFix/>
              </a:blip>
              <a:srcRect/>
              <a:stretch/>
            </p:blipFill>
            <p:spPr>
              <a:xfrm>
                <a:off x="6034230" y="1838558"/>
                <a:ext cx="1309605" cy="825219"/>
              </a:xfrm>
              <a:prstGeom prst="rect">
                <a:avLst/>
              </a:prstGeom>
              <a:noFill/>
              <a:ln>
                <a:noFill/>
              </a:ln>
            </p:spPr>
          </p:pic>
          <p:pic>
            <p:nvPicPr>
              <p:cNvPr id="1087" name="Shape 1087"/>
              <p:cNvPicPr preferRelativeResize="0"/>
              <p:nvPr/>
            </p:nvPicPr>
            <p:blipFill rotWithShape="1">
              <a:blip r:embed="rId5">
                <a:alphaModFix/>
              </a:blip>
              <a:srcRect/>
              <a:stretch/>
            </p:blipFill>
            <p:spPr>
              <a:xfrm>
                <a:off x="6018175" y="1721327"/>
                <a:ext cx="1340170" cy="679875"/>
              </a:xfrm>
              <a:prstGeom prst="rect">
                <a:avLst/>
              </a:prstGeom>
              <a:noFill/>
              <a:ln>
                <a:noFill/>
              </a:ln>
            </p:spPr>
          </p:pic>
        </p:grpSp>
        <p:grpSp>
          <p:nvGrpSpPr>
            <p:cNvPr id="1088" name="Shape 1088"/>
            <p:cNvGrpSpPr/>
            <p:nvPr/>
          </p:nvGrpSpPr>
          <p:grpSpPr>
            <a:xfrm>
              <a:off x="6355465" y="2101610"/>
              <a:ext cx="702631" cy="493329"/>
              <a:chOff x="6355465" y="2101610"/>
              <a:chExt cx="702631" cy="493329"/>
            </a:xfrm>
          </p:grpSpPr>
          <p:sp>
            <p:nvSpPr>
              <p:cNvPr id="1089" name="Shape 1089"/>
              <p:cNvSpPr/>
              <p:nvPr/>
            </p:nvSpPr>
            <p:spPr>
              <a:xfrm>
                <a:off x="6413376" y="2101610"/>
                <a:ext cx="428322"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rgbClr val="7F7F7F"/>
                    </a:solidFill>
                    <a:latin typeface="Arial"/>
                    <a:ea typeface="Arial"/>
                    <a:cs typeface="Arial"/>
                    <a:sym typeface="Arial"/>
                  </a:rPr>
                  <a:t>VM</a:t>
                </a:r>
              </a:p>
            </p:txBody>
          </p:sp>
          <p:sp>
            <p:nvSpPr>
              <p:cNvPr id="1090" name="Shape 1090"/>
              <p:cNvSpPr txBox="1"/>
              <p:nvPr/>
            </p:nvSpPr>
            <p:spPr>
              <a:xfrm>
                <a:off x="6355465" y="2317940"/>
                <a:ext cx="702631"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rgbClr val="7F7F7F"/>
                    </a:solidFill>
                    <a:latin typeface="Arial"/>
                    <a:ea typeface="Arial"/>
                    <a:cs typeface="Arial"/>
                    <a:sym typeface="Arial"/>
                  </a:rPr>
                  <a:t>Agent</a:t>
                </a:r>
              </a:p>
            </p:txBody>
          </p:sp>
        </p:grpSp>
      </p:grpSp>
      <p:cxnSp>
        <p:nvCxnSpPr>
          <p:cNvPr id="1091" name="Shape 1091"/>
          <p:cNvCxnSpPr/>
          <p:nvPr/>
        </p:nvCxnSpPr>
        <p:spPr>
          <a:xfrm>
            <a:off x="5614943" y="1432219"/>
            <a:ext cx="112902" cy="0"/>
          </a:xfrm>
          <a:prstGeom prst="straightConnector1">
            <a:avLst/>
          </a:prstGeom>
          <a:noFill/>
          <a:ln w="9525" cap="flat" cmpd="sng">
            <a:solidFill>
              <a:schemeClr val="accent1"/>
            </a:solidFill>
            <a:prstDash val="solid"/>
            <a:round/>
            <a:headEnd type="none" w="med" len="med"/>
            <a:tailEnd type="none" w="med" len="med"/>
          </a:ln>
        </p:spPr>
      </p:cxnSp>
      <p:cxnSp>
        <p:nvCxnSpPr>
          <p:cNvPr id="1092" name="Shape 1092"/>
          <p:cNvCxnSpPr/>
          <p:nvPr/>
        </p:nvCxnSpPr>
        <p:spPr>
          <a:xfrm rot="10800000" flipH="1">
            <a:off x="6315639" y="2700641"/>
            <a:ext cx="4991" cy="266587"/>
          </a:xfrm>
          <a:prstGeom prst="straightConnector1">
            <a:avLst/>
          </a:prstGeom>
          <a:noFill/>
          <a:ln w="9525" cap="flat" cmpd="sng">
            <a:solidFill>
              <a:schemeClr val="accent1"/>
            </a:solidFill>
            <a:prstDash val="solid"/>
            <a:round/>
            <a:headEnd type="none" w="med" len="med"/>
            <a:tailEnd type="stealth" w="lg" len="lg"/>
          </a:ln>
        </p:spPr>
      </p:cxnSp>
      <p:cxnSp>
        <p:nvCxnSpPr>
          <p:cNvPr id="1093" name="Shape 1093"/>
          <p:cNvCxnSpPr/>
          <p:nvPr/>
        </p:nvCxnSpPr>
        <p:spPr>
          <a:xfrm>
            <a:off x="5727845" y="1432219"/>
            <a:ext cx="8922" cy="1536114"/>
          </a:xfrm>
          <a:prstGeom prst="straightConnector1">
            <a:avLst/>
          </a:prstGeom>
          <a:noFill/>
          <a:ln w="9525" cap="flat" cmpd="sng">
            <a:solidFill>
              <a:schemeClr val="accent1"/>
            </a:solidFill>
            <a:prstDash val="solid"/>
            <a:round/>
            <a:headEnd type="none" w="med" len="med"/>
            <a:tailEnd type="none" w="med" len="med"/>
          </a:ln>
        </p:spPr>
      </p:cxnSp>
      <p:cxnSp>
        <p:nvCxnSpPr>
          <p:cNvPr id="1094" name="Shape 1094"/>
          <p:cNvCxnSpPr/>
          <p:nvPr/>
        </p:nvCxnSpPr>
        <p:spPr>
          <a:xfrm>
            <a:off x="5736767" y="2956515"/>
            <a:ext cx="2386133" cy="0"/>
          </a:xfrm>
          <a:prstGeom prst="straightConnector1">
            <a:avLst/>
          </a:prstGeom>
          <a:noFill/>
          <a:ln w="9525" cap="flat" cmpd="sng">
            <a:solidFill>
              <a:schemeClr val="accent1"/>
            </a:solidFill>
            <a:prstDash val="solid"/>
            <a:round/>
            <a:headEnd type="none" w="med" len="med"/>
            <a:tailEnd type="none" w="med" len="med"/>
          </a:ln>
        </p:spPr>
      </p:cxnSp>
      <p:cxnSp>
        <p:nvCxnSpPr>
          <p:cNvPr id="1095" name="Shape 1095"/>
          <p:cNvCxnSpPr/>
          <p:nvPr/>
        </p:nvCxnSpPr>
        <p:spPr>
          <a:xfrm rot="10800000" flipH="1">
            <a:off x="7210948" y="2701746"/>
            <a:ext cx="4991" cy="266587"/>
          </a:xfrm>
          <a:prstGeom prst="straightConnector1">
            <a:avLst/>
          </a:prstGeom>
          <a:noFill/>
          <a:ln w="9525" cap="flat" cmpd="sng">
            <a:solidFill>
              <a:schemeClr val="accent1"/>
            </a:solidFill>
            <a:prstDash val="solid"/>
            <a:round/>
            <a:headEnd type="none" w="med" len="med"/>
            <a:tailEnd type="stealth" w="lg" len="lg"/>
          </a:ln>
        </p:spPr>
      </p:cxnSp>
      <p:cxnSp>
        <p:nvCxnSpPr>
          <p:cNvPr id="1096" name="Shape 1096"/>
          <p:cNvCxnSpPr/>
          <p:nvPr/>
        </p:nvCxnSpPr>
        <p:spPr>
          <a:xfrm rot="10800000" flipH="1">
            <a:off x="8117909" y="2689928"/>
            <a:ext cx="4991" cy="266587"/>
          </a:xfrm>
          <a:prstGeom prst="straightConnector1">
            <a:avLst/>
          </a:prstGeom>
          <a:noFill/>
          <a:ln w="9525" cap="flat" cmpd="sng">
            <a:solidFill>
              <a:schemeClr val="accent1"/>
            </a:solidFill>
            <a:prstDash val="solid"/>
            <a:round/>
            <a:headEnd type="none" w="med" len="med"/>
            <a:tailEnd type="stealth" w="lg" len="lg"/>
          </a:ln>
        </p:spPr>
      </p:cxnSp>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p:nvPr/>
        </p:nvSpPr>
        <p:spPr>
          <a:xfrm>
            <a:off x="1506725" y="1084820"/>
            <a:ext cx="2830607" cy="3686456"/>
          </a:xfrm>
          <a:prstGeom prst="roundRect">
            <a:avLst>
              <a:gd name="adj" fmla="val 4817"/>
            </a:avLst>
          </a:prstGeom>
          <a:gradFill>
            <a:gsLst>
              <a:gs pos="0">
                <a:schemeClr val="lt1"/>
              </a:gs>
              <a:gs pos="60000">
                <a:schemeClr val="lt1"/>
              </a:gs>
              <a:gs pos="100000">
                <a:srgbClr val="CBE2F6"/>
              </a:gs>
            </a:gsLst>
            <a:lin ang="16200000" scaled="0"/>
          </a:gradFill>
          <a:ln w="19050" cap="flat" cmpd="sng">
            <a:solidFill>
              <a:srgbClr val="B3B3B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103" name="Shape 1103" descr="PivotalCloudFoundry-CloudRings-OnLight.png"/>
          <p:cNvPicPr preferRelativeResize="0"/>
          <p:nvPr/>
        </p:nvPicPr>
        <p:blipFill rotWithShape="1">
          <a:blip r:embed="rId3">
            <a:alphaModFix/>
          </a:blip>
          <a:srcRect/>
          <a:stretch/>
        </p:blipFill>
        <p:spPr>
          <a:xfrm>
            <a:off x="2572681" y="1871750"/>
            <a:ext cx="718403" cy="482062"/>
          </a:xfrm>
          <a:prstGeom prst="rect">
            <a:avLst/>
          </a:prstGeom>
          <a:noFill/>
          <a:ln>
            <a:noFill/>
          </a:ln>
        </p:spPr>
      </p:pic>
      <p:cxnSp>
        <p:nvCxnSpPr>
          <p:cNvPr id="1104" name="Shape 1104"/>
          <p:cNvCxnSpPr/>
          <p:nvPr/>
        </p:nvCxnSpPr>
        <p:spPr>
          <a:xfrm rot="10800000">
            <a:off x="1926832" y="2508622"/>
            <a:ext cx="2005492" cy="0"/>
          </a:xfrm>
          <a:prstGeom prst="straightConnector1">
            <a:avLst/>
          </a:prstGeom>
          <a:noFill/>
          <a:ln w="9525" cap="flat" cmpd="sng">
            <a:solidFill>
              <a:schemeClr val="lt2"/>
            </a:solidFill>
            <a:prstDash val="solid"/>
            <a:round/>
            <a:headEnd type="none" w="med" len="med"/>
            <a:tailEnd type="none" w="med" len="med"/>
          </a:ln>
        </p:spPr>
      </p:cxnSp>
      <p:sp>
        <p:nvSpPr>
          <p:cNvPr id="1105" name="Shape 1105"/>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a:solidFill>
                  <a:srgbClr val="008774"/>
                </a:solidFill>
                <a:latin typeface="Arial"/>
                <a:ea typeface="Arial"/>
                <a:cs typeface="Arial"/>
                <a:sym typeface="Arial"/>
              </a:rPr>
              <a:t>Write App Once, Deploy Anywhere</a:t>
            </a:r>
          </a:p>
        </p:txBody>
      </p:sp>
      <p:sp>
        <p:nvSpPr>
          <p:cNvPr id="1106" name="Shape 1106"/>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27</a:t>
            </a:fld>
            <a:endParaRPr lang="en-US" sz="900">
              <a:solidFill>
                <a:srgbClr val="A5A5A5"/>
              </a:solidFill>
              <a:latin typeface="Arial"/>
              <a:ea typeface="Arial"/>
              <a:cs typeface="Arial"/>
              <a:sym typeface="Arial"/>
            </a:endParaRPr>
          </a:p>
        </p:txBody>
      </p:sp>
      <p:sp>
        <p:nvSpPr>
          <p:cNvPr id="1107" name="Shape 1107"/>
          <p:cNvSpPr txBox="1"/>
          <p:nvPr/>
        </p:nvSpPr>
        <p:spPr>
          <a:xfrm>
            <a:off x="1808178" y="1334876"/>
            <a:ext cx="2362200" cy="368400"/>
          </a:xfrm>
          <a:prstGeom prst="rect">
            <a:avLst/>
          </a:prstGeom>
          <a:noFill/>
          <a:ln>
            <a:noFill/>
          </a:ln>
        </p:spPr>
        <p:txBody>
          <a:bodyPr wrap="square" lIns="91425" tIns="45700" rIns="91425" bIns="45700" anchor="t" anchorCtr="0">
            <a:noAutofit/>
          </a:bodyPr>
          <a:lstStyle/>
          <a:p>
            <a:pPr marL="0" marR="0" lvl="0" indent="-28575" algn="ctr" rtl="0">
              <a:lnSpc>
                <a:spcPct val="100000"/>
              </a:lnSpc>
              <a:spcBef>
                <a:spcPts val="0"/>
              </a:spcBef>
              <a:spcAft>
                <a:spcPts val="0"/>
              </a:spcAft>
              <a:buClr>
                <a:schemeClr val="lt2"/>
              </a:buClr>
              <a:buSzPct val="25000"/>
              <a:buFont typeface="Arial"/>
              <a:buNone/>
            </a:pPr>
            <a:r>
              <a:rPr lang="en-US" sz="1800" b="1" i="0" u="none" strike="noStrike" cap="none">
                <a:solidFill>
                  <a:schemeClr val="accent3"/>
                </a:solidFill>
                <a:latin typeface="Arial"/>
                <a:ea typeface="Arial"/>
                <a:cs typeface="Arial"/>
                <a:sym typeface="Arial"/>
              </a:rPr>
              <a:t>Customer Managed</a:t>
            </a:r>
          </a:p>
        </p:txBody>
      </p:sp>
      <p:pic>
        <p:nvPicPr>
          <p:cNvPr id="1108" name="Shape 1108"/>
          <p:cNvPicPr preferRelativeResize="0"/>
          <p:nvPr/>
        </p:nvPicPr>
        <p:blipFill rotWithShape="1">
          <a:blip r:embed="rId4">
            <a:alphaModFix/>
          </a:blip>
          <a:srcRect/>
          <a:stretch/>
        </p:blipFill>
        <p:spPr>
          <a:xfrm>
            <a:off x="2027605" y="2847729"/>
            <a:ext cx="734512" cy="216738"/>
          </a:xfrm>
          <a:prstGeom prst="rect">
            <a:avLst/>
          </a:prstGeom>
          <a:noFill/>
          <a:ln>
            <a:noFill/>
          </a:ln>
        </p:spPr>
      </p:pic>
      <p:pic>
        <p:nvPicPr>
          <p:cNvPr id="1109" name="Shape 1109"/>
          <p:cNvPicPr preferRelativeResize="0"/>
          <p:nvPr/>
        </p:nvPicPr>
        <p:blipFill rotWithShape="1">
          <a:blip r:embed="rId5">
            <a:alphaModFix/>
          </a:blip>
          <a:srcRect/>
          <a:stretch/>
        </p:blipFill>
        <p:spPr>
          <a:xfrm>
            <a:off x="3150750" y="3499659"/>
            <a:ext cx="495332" cy="425395"/>
          </a:xfrm>
          <a:prstGeom prst="rect">
            <a:avLst/>
          </a:prstGeom>
          <a:noFill/>
          <a:ln>
            <a:noFill/>
          </a:ln>
        </p:spPr>
      </p:pic>
      <p:pic>
        <p:nvPicPr>
          <p:cNvPr id="1110" name="Shape 1110"/>
          <p:cNvPicPr preferRelativeResize="0"/>
          <p:nvPr/>
        </p:nvPicPr>
        <p:blipFill rotWithShape="1">
          <a:blip r:embed="rId6">
            <a:alphaModFix/>
          </a:blip>
          <a:srcRect/>
          <a:stretch/>
        </p:blipFill>
        <p:spPr>
          <a:xfrm>
            <a:off x="3060509" y="2799638"/>
            <a:ext cx="903755" cy="303052"/>
          </a:xfrm>
          <a:prstGeom prst="rect">
            <a:avLst/>
          </a:prstGeom>
          <a:noFill/>
          <a:ln>
            <a:noFill/>
          </a:ln>
        </p:spPr>
      </p:pic>
      <p:pic>
        <p:nvPicPr>
          <p:cNvPr id="1111" name="Shape 1111" descr="AmazonWebservices_Logo.svg.png"/>
          <p:cNvPicPr preferRelativeResize="0"/>
          <p:nvPr/>
        </p:nvPicPr>
        <p:blipFill rotWithShape="1">
          <a:blip r:embed="rId7">
            <a:alphaModFix/>
          </a:blip>
          <a:srcRect/>
          <a:stretch/>
        </p:blipFill>
        <p:spPr>
          <a:xfrm>
            <a:off x="2027605" y="3499659"/>
            <a:ext cx="783306" cy="313323"/>
          </a:xfrm>
          <a:prstGeom prst="rect">
            <a:avLst/>
          </a:prstGeom>
          <a:noFill/>
          <a:ln>
            <a:noFill/>
          </a:ln>
        </p:spPr>
      </p:pic>
      <p:sp>
        <p:nvSpPr>
          <p:cNvPr id="1112" name="Shape 1112"/>
          <p:cNvSpPr/>
          <p:nvPr/>
        </p:nvSpPr>
        <p:spPr>
          <a:xfrm>
            <a:off x="2286000" y="-3291391"/>
            <a:ext cx="4572000"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113" name="Shape 1113"/>
          <p:cNvSpPr/>
          <p:nvPr/>
        </p:nvSpPr>
        <p:spPr>
          <a:xfrm>
            <a:off x="4595569" y="1080924"/>
            <a:ext cx="2830607" cy="3686456"/>
          </a:xfrm>
          <a:prstGeom prst="roundRect">
            <a:avLst>
              <a:gd name="adj" fmla="val 4817"/>
            </a:avLst>
          </a:prstGeom>
          <a:gradFill>
            <a:gsLst>
              <a:gs pos="0">
                <a:schemeClr val="lt1"/>
              </a:gs>
              <a:gs pos="60000">
                <a:schemeClr val="lt1"/>
              </a:gs>
              <a:gs pos="100000">
                <a:srgbClr val="C5DED7"/>
              </a:gs>
            </a:gsLst>
            <a:lin ang="16200000" scaled="0"/>
          </a:gradFill>
          <a:ln w="19050" cap="flat" cmpd="sng">
            <a:solidFill>
              <a:srgbClr val="B3B3B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14" name="Shape 1114"/>
          <p:cNvSpPr txBox="1"/>
          <p:nvPr/>
        </p:nvSpPr>
        <p:spPr>
          <a:xfrm>
            <a:off x="4986814" y="1330980"/>
            <a:ext cx="2061600" cy="369900"/>
          </a:xfrm>
          <a:prstGeom prst="rect">
            <a:avLst/>
          </a:prstGeom>
          <a:noFill/>
          <a:ln>
            <a:noFill/>
          </a:ln>
        </p:spPr>
        <p:txBody>
          <a:bodyPr wrap="square" lIns="91425" tIns="45700" rIns="91425" bIns="45700" anchor="t" anchorCtr="0">
            <a:noAutofit/>
          </a:bodyPr>
          <a:lstStyle/>
          <a:p>
            <a:pPr marL="0" marR="0" lvl="0" indent="-28575" algn="ctr" rtl="0">
              <a:lnSpc>
                <a:spcPct val="100000"/>
              </a:lnSpc>
              <a:spcBef>
                <a:spcPts val="0"/>
              </a:spcBef>
              <a:spcAft>
                <a:spcPts val="0"/>
              </a:spcAft>
              <a:buClr>
                <a:schemeClr val="lt2"/>
              </a:buClr>
              <a:buSzPct val="25000"/>
              <a:buFont typeface="Arial"/>
              <a:buNone/>
            </a:pPr>
            <a:r>
              <a:rPr lang="en-US" sz="1800" b="1" i="0" u="none" strike="noStrike" cap="none">
                <a:solidFill>
                  <a:schemeClr val="accent2"/>
                </a:solidFill>
                <a:latin typeface="Arial"/>
                <a:ea typeface="Arial"/>
                <a:cs typeface="Arial"/>
                <a:sym typeface="Arial"/>
              </a:rPr>
              <a:t>Pivotal Managed</a:t>
            </a:r>
          </a:p>
        </p:txBody>
      </p:sp>
      <p:pic>
        <p:nvPicPr>
          <p:cNvPr id="1115" name="Shape 1115"/>
          <p:cNvPicPr preferRelativeResize="0"/>
          <p:nvPr/>
        </p:nvPicPr>
        <p:blipFill rotWithShape="1">
          <a:blip r:embed="rId8">
            <a:alphaModFix/>
          </a:blip>
          <a:srcRect/>
          <a:stretch/>
        </p:blipFill>
        <p:spPr>
          <a:xfrm>
            <a:off x="5456865" y="2822510"/>
            <a:ext cx="1197691" cy="310052"/>
          </a:xfrm>
          <a:prstGeom prst="rect">
            <a:avLst/>
          </a:prstGeom>
          <a:noFill/>
          <a:ln>
            <a:noFill/>
          </a:ln>
        </p:spPr>
      </p:pic>
      <p:pic>
        <p:nvPicPr>
          <p:cNvPr id="1116" name="Shape 1116"/>
          <p:cNvPicPr preferRelativeResize="0"/>
          <p:nvPr/>
        </p:nvPicPr>
        <p:blipFill rotWithShape="1">
          <a:blip r:embed="rId6">
            <a:alphaModFix/>
          </a:blip>
          <a:srcRect/>
          <a:stretch/>
        </p:blipFill>
        <p:spPr>
          <a:xfrm>
            <a:off x="5428207" y="4154830"/>
            <a:ext cx="1202898" cy="403362"/>
          </a:xfrm>
          <a:prstGeom prst="rect">
            <a:avLst/>
          </a:prstGeom>
          <a:noFill/>
          <a:ln>
            <a:noFill/>
          </a:ln>
        </p:spPr>
      </p:pic>
      <p:pic>
        <p:nvPicPr>
          <p:cNvPr id="1117" name="Shape 1117" descr="PivotalCloudFoundry-CloudRings-OnLight.png"/>
          <p:cNvPicPr preferRelativeResize="0"/>
          <p:nvPr/>
        </p:nvPicPr>
        <p:blipFill rotWithShape="1">
          <a:blip r:embed="rId3">
            <a:alphaModFix/>
          </a:blip>
          <a:srcRect/>
          <a:stretch/>
        </p:blipFill>
        <p:spPr>
          <a:xfrm>
            <a:off x="5647093" y="1867854"/>
            <a:ext cx="718403" cy="482062"/>
          </a:xfrm>
          <a:prstGeom prst="rect">
            <a:avLst/>
          </a:prstGeom>
          <a:noFill/>
          <a:ln>
            <a:noFill/>
          </a:ln>
        </p:spPr>
      </p:pic>
      <p:cxnSp>
        <p:nvCxnSpPr>
          <p:cNvPr id="1118" name="Shape 1118"/>
          <p:cNvCxnSpPr/>
          <p:nvPr/>
        </p:nvCxnSpPr>
        <p:spPr>
          <a:xfrm rot="10800000">
            <a:off x="5015676" y="2504726"/>
            <a:ext cx="2005492" cy="0"/>
          </a:xfrm>
          <a:prstGeom prst="straightConnector1">
            <a:avLst/>
          </a:prstGeom>
          <a:noFill/>
          <a:ln w="9525" cap="flat" cmpd="sng">
            <a:solidFill>
              <a:schemeClr val="lt2"/>
            </a:solidFill>
            <a:prstDash val="solid"/>
            <a:round/>
            <a:headEnd type="none" w="med" len="med"/>
            <a:tailEnd type="none" w="med" len="med"/>
          </a:ln>
        </p:spPr>
      </p:cxnSp>
      <p:pic>
        <p:nvPicPr>
          <p:cNvPr id="1119" name="Shape 1119" descr="AmazonWebservices_Logo.svg.png"/>
          <p:cNvPicPr preferRelativeResize="0"/>
          <p:nvPr/>
        </p:nvPicPr>
        <p:blipFill rotWithShape="1">
          <a:blip r:embed="rId7">
            <a:alphaModFix/>
          </a:blip>
          <a:srcRect/>
          <a:stretch/>
        </p:blipFill>
        <p:spPr>
          <a:xfrm>
            <a:off x="5517353" y="3433862"/>
            <a:ext cx="947801" cy="379120"/>
          </a:xfrm>
          <a:prstGeom prst="rect">
            <a:avLst/>
          </a:prstGeom>
          <a:noFill/>
          <a:ln>
            <a:noFill/>
          </a:ln>
        </p:spPr>
      </p:pic>
      <p:sp>
        <p:nvSpPr>
          <p:cNvPr id="1120" name="Shape 1120"/>
          <p:cNvSpPr txBox="1"/>
          <p:nvPr/>
        </p:nvSpPr>
        <p:spPr>
          <a:xfrm>
            <a:off x="7405085" y="2808964"/>
            <a:ext cx="1505540" cy="461665"/>
          </a:xfrm>
          <a:prstGeom prst="rect">
            <a:avLst/>
          </a:prstGeom>
          <a:noFill/>
          <a:ln>
            <a:noFill/>
          </a:ln>
        </p:spPr>
        <p:txBody>
          <a:bodyPr wrap="square" lIns="91425" tIns="45700" rIns="91425" bIns="45700" anchor="t" anchorCtr="0">
            <a:noAutofit/>
          </a:bodyPr>
          <a:lstStyle/>
          <a:p>
            <a:pPr marL="285750" marR="0" lvl="0" indent="-120650" algn="l" rtl="0">
              <a:spcBef>
                <a:spcPts val="0"/>
              </a:spcBef>
              <a:buClr>
                <a:schemeClr val="dk2"/>
              </a:buClr>
              <a:buSzPct val="100000"/>
              <a:buFont typeface="Arial"/>
              <a:buChar char="•"/>
            </a:pPr>
            <a:r>
              <a:rPr lang="en-US" sz="1200" b="1">
                <a:solidFill>
                  <a:schemeClr val="dk2"/>
                </a:solidFill>
                <a:latin typeface="Arial"/>
                <a:ea typeface="Arial"/>
                <a:cs typeface="Arial"/>
                <a:sym typeface="Arial"/>
              </a:rPr>
              <a:t>25K Containers</a:t>
            </a:r>
          </a:p>
          <a:p>
            <a:pPr marL="285750" marR="0" lvl="0" indent="-120650" algn="l" rtl="0">
              <a:spcBef>
                <a:spcPts val="0"/>
              </a:spcBef>
              <a:buClr>
                <a:schemeClr val="dk2"/>
              </a:buClr>
              <a:buSzPct val="100000"/>
              <a:buFont typeface="Arial"/>
              <a:buChar char="•"/>
            </a:pPr>
            <a:r>
              <a:rPr lang="en-US" sz="1200" b="1">
                <a:solidFill>
                  <a:schemeClr val="dk2"/>
                </a:solidFill>
                <a:latin typeface="Arial"/>
                <a:ea typeface="Arial"/>
                <a:cs typeface="Arial"/>
                <a:sym typeface="Arial"/>
              </a:rPr>
              <a:t>Just 4 Operators</a:t>
            </a:r>
          </a:p>
        </p:txBody>
      </p:sp>
      <p:cxnSp>
        <p:nvCxnSpPr>
          <p:cNvPr id="1121" name="Shape 1121"/>
          <p:cNvCxnSpPr/>
          <p:nvPr/>
        </p:nvCxnSpPr>
        <p:spPr>
          <a:xfrm>
            <a:off x="6818924" y="3069998"/>
            <a:ext cx="774895" cy="0"/>
          </a:xfrm>
          <a:prstGeom prst="straightConnector1">
            <a:avLst/>
          </a:prstGeom>
          <a:noFill/>
          <a:ln w="9525" cap="flat" cmpd="sng">
            <a:solidFill>
              <a:srgbClr val="008673"/>
            </a:solidFill>
            <a:prstDash val="solid"/>
            <a:round/>
            <a:headEnd type="none" w="med" len="med"/>
            <a:tailEnd type="stealth" w="lg" len="lg"/>
          </a:ln>
        </p:spPr>
      </p:cxnSp>
      <p:sp>
        <p:nvSpPr>
          <p:cNvPr id="1122" name="Shape 1122"/>
          <p:cNvSpPr/>
          <p:nvPr/>
        </p:nvSpPr>
        <p:spPr>
          <a:xfrm>
            <a:off x="9144000" y="2125811"/>
            <a:ext cx="2478575" cy="215443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Arial"/>
                <a:ea typeface="Arial"/>
                <a:cs typeface="Arial"/>
                <a:sym typeface="Arial"/>
              </a:rPr>
              <a:t>Exploratory Questions: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What IaaS are they using?</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Interested in using public IaaS?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Any app projects that require urgent iterations can get started on PWSE</a:t>
            </a:r>
          </a:p>
        </p:txBody>
      </p:sp>
      <p:pic>
        <p:nvPicPr>
          <p:cNvPr id="1123" name="Shape 1123"/>
          <p:cNvPicPr preferRelativeResize="0"/>
          <p:nvPr/>
        </p:nvPicPr>
        <p:blipFill rotWithShape="1">
          <a:blip r:embed="rId9">
            <a:alphaModFix/>
          </a:blip>
          <a:srcRect/>
          <a:stretch/>
        </p:blipFill>
        <p:spPr>
          <a:xfrm>
            <a:off x="2441851" y="4031498"/>
            <a:ext cx="985834" cy="614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20"/>
                                        </p:tgtEl>
                                        <p:attrNameLst>
                                          <p:attrName>style.visibility</p:attrName>
                                        </p:attrNameLst>
                                      </p:cBhvr>
                                      <p:to>
                                        <p:strVal val="visible"/>
                                      </p:to>
                                    </p:set>
                                    <p:animEffect transition="in" filter="fade">
                                      <p:cBhvr>
                                        <p:cTn id="7" dur="1000"/>
                                        <p:tgtEl>
                                          <p:spTgt spid="1120"/>
                                        </p:tgtEl>
                                      </p:cBhvr>
                                    </p:animEffect>
                                  </p:childTnLst>
                                </p:cTn>
                              </p:par>
                              <p:par>
                                <p:cTn id="8" presetID="10" presetClass="entr" presetSubtype="0" fill="hold" nodeType="withEffect">
                                  <p:stCondLst>
                                    <p:cond delay="0"/>
                                  </p:stCondLst>
                                  <p:childTnLst>
                                    <p:set>
                                      <p:cBhvr>
                                        <p:cTn id="9" dur="1" fill="hold">
                                          <p:stCondLst>
                                            <p:cond delay="0"/>
                                          </p:stCondLst>
                                        </p:cTn>
                                        <p:tgtEl>
                                          <p:spTgt spid="1121"/>
                                        </p:tgtEl>
                                        <p:attrNameLst>
                                          <p:attrName>style.visibility</p:attrName>
                                        </p:attrNameLst>
                                      </p:cBhvr>
                                      <p:to>
                                        <p:strVal val="visible"/>
                                      </p:to>
                                    </p:set>
                                    <p:animEffect transition="in" filter="fade">
                                      <p:cBhvr>
                                        <p:cTn id="10"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28"/>
        <p:cNvGrpSpPr/>
        <p:nvPr/>
      </p:nvGrpSpPr>
      <p:grpSpPr>
        <a:xfrm>
          <a:off x="0" y="0"/>
          <a:ext cx="0" cy="0"/>
          <a:chOff x="0" y="0"/>
          <a:chExt cx="0" cy="0"/>
        </a:xfrm>
      </p:grpSpPr>
      <p:sp>
        <p:nvSpPr>
          <p:cNvPr id="1129" name="Shape 1129"/>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l" rtl="0">
              <a:spcBef>
                <a:spcPts val="0"/>
              </a:spcBef>
              <a:buClr>
                <a:srgbClr val="008774"/>
              </a:buClr>
              <a:buSzPct val="100000"/>
              <a:buFont typeface="Arial"/>
              <a:buNone/>
            </a:pPr>
            <a:r>
              <a:rPr lang="en-US" sz="2800" b="1">
                <a:solidFill>
                  <a:srgbClr val="008774"/>
                </a:solidFill>
                <a:latin typeface="Arial"/>
                <a:ea typeface="Arial"/>
                <a:cs typeface="Arial"/>
                <a:sym typeface="Arial"/>
              </a:rPr>
              <a:t>Faster Time to Market at Less Cost</a:t>
            </a:r>
          </a:p>
        </p:txBody>
      </p:sp>
      <p:sp>
        <p:nvSpPr>
          <p:cNvPr id="1130" name="Shape 1130"/>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28</a:t>
            </a:fld>
            <a:endParaRPr lang="en-US" sz="900">
              <a:solidFill>
                <a:srgbClr val="A5A5A5"/>
              </a:solidFill>
              <a:latin typeface="Arial"/>
              <a:ea typeface="Arial"/>
              <a:cs typeface="Arial"/>
              <a:sym typeface="Arial"/>
            </a:endParaRPr>
          </a:p>
        </p:txBody>
      </p:sp>
      <p:pic>
        <p:nvPicPr>
          <p:cNvPr id="1131" name="Shape 1131"/>
          <p:cNvPicPr preferRelativeResize="0"/>
          <p:nvPr/>
        </p:nvPicPr>
        <p:blipFill rotWithShape="1">
          <a:blip r:embed="rId3">
            <a:alphaModFix/>
          </a:blip>
          <a:srcRect/>
          <a:stretch/>
        </p:blipFill>
        <p:spPr>
          <a:xfrm>
            <a:off x="564464" y="893268"/>
            <a:ext cx="1572559" cy="1277627"/>
          </a:xfrm>
          <a:prstGeom prst="rect">
            <a:avLst/>
          </a:prstGeom>
          <a:noFill/>
          <a:ln>
            <a:noFill/>
          </a:ln>
        </p:spPr>
      </p:pic>
      <p:sp>
        <p:nvSpPr>
          <p:cNvPr id="1132" name="Shape 1132"/>
          <p:cNvSpPr txBox="1"/>
          <p:nvPr/>
        </p:nvSpPr>
        <p:spPr>
          <a:xfrm>
            <a:off x="2665332" y="1464016"/>
            <a:ext cx="2343873" cy="64633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a:solidFill>
                  <a:schemeClr val="lt2"/>
                </a:solidFill>
                <a:latin typeface="Arial"/>
                <a:ea typeface="Arial"/>
                <a:cs typeface="Arial"/>
                <a:sym typeface="Arial"/>
              </a:rPr>
              <a:t>BEFORE</a:t>
            </a:r>
          </a:p>
          <a:p>
            <a:pPr marL="0" marR="0" lvl="0" indent="0" algn="l" rtl="0">
              <a:spcBef>
                <a:spcPts val="0"/>
              </a:spcBef>
              <a:buSzPct val="25000"/>
              <a:buNone/>
            </a:pPr>
            <a:r>
              <a:rPr lang="en-US" sz="1800" b="1">
                <a:solidFill>
                  <a:schemeClr val="accent3"/>
                </a:solidFill>
                <a:latin typeface="Arial"/>
                <a:ea typeface="Arial"/>
                <a:cs typeface="Arial"/>
                <a:sym typeface="Arial"/>
              </a:rPr>
              <a:t>Originally Allocated</a:t>
            </a:r>
          </a:p>
        </p:txBody>
      </p:sp>
      <p:sp>
        <p:nvSpPr>
          <p:cNvPr id="1133" name="Shape 1133"/>
          <p:cNvSpPr txBox="1"/>
          <p:nvPr/>
        </p:nvSpPr>
        <p:spPr>
          <a:xfrm>
            <a:off x="2630281" y="2690281"/>
            <a:ext cx="228865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b="1">
                <a:solidFill>
                  <a:srgbClr val="1F6FB8"/>
                </a:solidFill>
                <a:latin typeface="Arial"/>
                <a:ea typeface="Arial"/>
                <a:cs typeface="Arial"/>
                <a:sym typeface="Arial"/>
              </a:rPr>
              <a:t>12 </a:t>
            </a:r>
            <a:r>
              <a:rPr lang="en-US" sz="1400" b="1">
                <a:solidFill>
                  <a:srgbClr val="474747"/>
                </a:solidFill>
                <a:latin typeface="Arial"/>
                <a:ea typeface="Arial"/>
                <a:cs typeface="Arial"/>
                <a:sym typeface="Arial"/>
              </a:rPr>
              <a:t>Software Engineers</a:t>
            </a:r>
          </a:p>
        </p:txBody>
      </p:sp>
      <p:sp>
        <p:nvSpPr>
          <p:cNvPr id="1134" name="Shape 1134"/>
          <p:cNvSpPr txBox="1"/>
          <p:nvPr/>
        </p:nvSpPr>
        <p:spPr>
          <a:xfrm>
            <a:off x="2643109" y="3946005"/>
            <a:ext cx="1250713"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b="1">
                <a:solidFill>
                  <a:srgbClr val="1F6FB8"/>
                </a:solidFill>
                <a:latin typeface="Arial"/>
                <a:ea typeface="Arial"/>
                <a:cs typeface="Arial"/>
                <a:sym typeface="Arial"/>
              </a:rPr>
              <a:t>14 </a:t>
            </a:r>
            <a:r>
              <a:rPr lang="en-US" sz="1400" b="1">
                <a:solidFill>
                  <a:schemeClr val="dk2"/>
                </a:solidFill>
                <a:latin typeface="Arial"/>
                <a:ea typeface="Arial"/>
                <a:cs typeface="Arial"/>
                <a:sym typeface="Arial"/>
              </a:rPr>
              <a:t>Months</a:t>
            </a:r>
          </a:p>
        </p:txBody>
      </p:sp>
      <p:sp>
        <p:nvSpPr>
          <p:cNvPr id="1135" name="Shape 1135"/>
          <p:cNvSpPr txBox="1"/>
          <p:nvPr/>
        </p:nvSpPr>
        <p:spPr>
          <a:xfrm>
            <a:off x="5773161" y="1464016"/>
            <a:ext cx="2160016" cy="64633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a:solidFill>
                  <a:schemeClr val="lt2"/>
                </a:solidFill>
                <a:latin typeface="Arial"/>
                <a:ea typeface="Arial"/>
                <a:cs typeface="Arial"/>
                <a:sym typeface="Arial"/>
              </a:rPr>
              <a:t>AFTER</a:t>
            </a:r>
          </a:p>
          <a:p>
            <a:pPr marL="0" marR="0" lvl="0" indent="0" algn="l" rtl="0">
              <a:spcBef>
                <a:spcPts val="0"/>
              </a:spcBef>
              <a:buSzPct val="25000"/>
              <a:buNone/>
            </a:pPr>
            <a:r>
              <a:rPr lang="en-US" sz="1800" b="1">
                <a:solidFill>
                  <a:schemeClr val="accent2"/>
                </a:solidFill>
                <a:latin typeface="Arial"/>
                <a:ea typeface="Arial"/>
                <a:cs typeface="Arial"/>
                <a:sym typeface="Arial"/>
              </a:rPr>
              <a:t>Actually Required</a:t>
            </a:r>
          </a:p>
        </p:txBody>
      </p:sp>
      <p:sp>
        <p:nvSpPr>
          <p:cNvPr id="1136" name="Shape 1136"/>
          <p:cNvSpPr txBox="1"/>
          <p:nvPr/>
        </p:nvSpPr>
        <p:spPr>
          <a:xfrm>
            <a:off x="5780377" y="2690281"/>
            <a:ext cx="211748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b="1">
                <a:solidFill>
                  <a:srgbClr val="00AE9E"/>
                </a:solidFill>
                <a:latin typeface="Arial"/>
                <a:ea typeface="Arial"/>
                <a:cs typeface="Arial"/>
                <a:sym typeface="Arial"/>
              </a:rPr>
              <a:t>6 </a:t>
            </a:r>
            <a:r>
              <a:rPr lang="en-US" sz="1400" b="1">
                <a:solidFill>
                  <a:srgbClr val="474747"/>
                </a:solidFill>
                <a:latin typeface="Arial"/>
                <a:ea typeface="Arial"/>
                <a:cs typeface="Arial"/>
                <a:sym typeface="Arial"/>
              </a:rPr>
              <a:t>Software Engineers</a:t>
            </a:r>
          </a:p>
        </p:txBody>
      </p:sp>
      <p:sp>
        <p:nvSpPr>
          <p:cNvPr id="1137" name="Shape 1137"/>
          <p:cNvSpPr txBox="1"/>
          <p:nvPr/>
        </p:nvSpPr>
        <p:spPr>
          <a:xfrm>
            <a:off x="5793205" y="3946005"/>
            <a:ext cx="1079542"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400" b="1">
                <a:solidFill>
                  <a:srgbClr val="00AE9E"/>
                </a:solidFill>
                <a:latin typeface="Arial"/>
                <a:ea typeface="Arial"/>
                <a:cs typeface="Arial"/>
                <a:sym typeface="Arial"/>
              </a:rPr>
              <a:t>6 </a:t>
            </a:r>
            <a:r>
              <a:rPr lang="en-US" sz="1400" b="1">
                <a:solidFill>
                  <a:schemeClr val="dk2"/>
                </a:solidFill>
                <a:latin typeface="Arial"/>
                <a:ea typeface="Arial"/>
                <a:cs typeface="Arial"/>
                <a:sym typeface="Arial"/>
              </a:rPr>
              <a:t>Months</a:t>
            </a:r>
          </a:p>
        </p:txBody>
      </p:sp>
      <p:grpSp>
        <p:nvGrpSpPr>
          <p:cNvPr id="1138" name="Shape 1138"/>
          <p:cNvGrpSpPr/>
          <p:nvPr/>
        </p:nvGrpSpPr>
        <p:grpSpPr>
          <a:xfrm>
            <a:off x="2467417" y="1294659"/>
            <a:ext cx="3106150" cy="3222813"/>
            <a:chOff x="2467417" y="1229715"/>
            <a:chExt cx="3106150" cy="2724879"/>
          </a:xfrm>
        </p:grpSpPr>
        <p:cxnSp>
          <p:nvCxnSpPr>
            <p:cNvPr id="1139" name="Shape 1139"/>
            <p:cNvCxnSpPr/>
            <p:nvPr/>
          </p:nvCxnSpPr>
          <p:spPr>
            <a:xfrm rot="10800000">
              <a:off x="5573567" y="1229715"/>
              <a:ext cx="0" cy="2724879"/>
            </a:xfrm>
            <a:prstGeom prst="straightConnector1">
              <a:avLst/>
            </a:prstGeom>
            <a:noFill/>
            <a:ln w="12700" cap="flat" cmpd="sng">
              <a:solidFill>
                <a:schemeClr val="lt2"/>
              </a:solidFill>
              <a:prstDash val="solid"/>
              <a:round/>
              <a:headEnd type="none" w="med" len="med"/>
              <a:tailEnd type="none" w="med" len="med"/>
            </a:ln>
          </p:spPr>
        </p:cxnSp>
        <p:cxnSp>
          <p:nvCxnSpPr>
            <p:cNvPr id="1140" name="Shape 1140"/>
            <p:cNvCxnSpPr/>
            <p:nvPr/>
          </p:nvCxnSpPr>
          <p:spPr>
            <a:xfrm rot="10800000">
              <a:off x="2467417" y="1229715"/>
              <a:ext cx="0" cy="2724879"/>
            </a:xfrm>
            <a:prstGeom prst="straightConnector1">
              <a:avLst/>
            </a:prstGeom>
            <a:noFill/>
            <a:ln w="12700" cap="flat" cmpd="sng">
              <a:solidFill>
                <a:schemeClr val="lt2"/>
              </a:solidFill>
              <a:prstDash val="solid"/>
              <a:round/>
              <a:headEnd type="none" w="med" len="med"/>
              <a:tailEnd type="none" w="med" len="med"/>
            </a:ln>
          </p:spPr>
        </p:cxnSp>
      </p:grpSp>
      <p:grpSp>
        <p:nvGrpSpPr>
          <p:cNvPr id="1141" name="Shape 1141"/>
          <p:cNvGrpSpPr/>
          <p:nvPr/>
        </p:nvGrpSpPr>
        <p:grpSpPr>
          <a:xfrm>
            <a:off x="2763482" y="2469509"/>
            <a:ext cx="1910685" cy="236024"/>
            <a:chOff x="2763482" y="2411781"/>
            <a:chExt cx="1910685" cy="236024"/>
          </a:xfrm>
        </p:grpSpPr>
        <p:pic>
          <p:nvPicPr>
            <p:cNvPr id="1142" name="Shape 1142"/>
            <p:cNvPicPr preferRelativeResize="0"/>
            <p:nvPr/>
          </p:nvPicPr>
          <p:blipFill rotWithShape="1">
            <a:blip r:embed="rId4">
              <a:alphaModFix/>
            </a:blip>
            <a:srcRect/>
            <a:stretch/>
          </p:blipFill>
          <p:spPr>
            <a:xfrm>
              <a:off x="2763482" y="2411781"/>
              <a:ext cx="150728" cy="236024"/>
            </a:xfrm>
            <a:prstGeom prst="rect">
              <a:avLst/>
            </a:prstGeom>
            <a:noFill/>
            <a:ln>
              <a:noFill/>
            </a:ln>
          </p:spPr>
        </p:pic>
        <p:pic>
          <p:nvPicPr>
            <p:cNvPr id="1143" name="Shape 1143"/>
            <p:cNvPicPr preferRelativeResize="0"/>
            <p:nvPr/>
          </p:nvPicPr>
          <p:blipFill rotWithShape="1">
            <a:blip r:embed="rId4">
              <a:alphaModFix/>
            </a:blip>
            <a:srcRect/>
            <a:stretch/>
          </p:blipFill>
          <p:spPr>
            <a:xfrm>
              <a:off x="2923478" y="2411781"/>
              <a:ext cx="150728" cy="236024"/>
            </a:xfrm>
            <a:prstGeom prst="rect">
              <a:avLst/>
            </a:prstGeom>
            <a:noFill/>
            <a:ln>
              <a:noFill/>
            </a:ln>
          </p:spPr>
        </p:pic>
        <p:pic>
          <p:nvPicPr>
            <p:cNvPr id="1144" name="Shape 1144"/>
            <p:cNvPicPr preferRelativeResize="0"/>
            <p:nvPr/>
          </p:nvPicPr>
          <p:blipFill rotWithShape="1">
            <a:blip r:embed="rId4">
              <a:alphaModFix/>
            </a:blip>
            <a:srcRect/>
            <a:stretch/>
          </p:blipFill>
          <p:spPr>
            <a:xfrm>
              <a:off x="3083474" y="2411781"/>
              <a:ext cx="150728" cy="236024"/>
            </a:xfrm>
            <a:prstGeom prst="rect">
              <a:avLst/>
            </a:prstGeom>
            <a:noFill/>
            <a:ln>
              <a:noFill/>
            </a:ln>
          </p:spPr>
        </p:pic>
        <p:pic>
          <p:nvPicPr>
            <p:cNvPr id="1145" name="Shape 1145"/>
            <p:cNvPicPr preferRelativeResize="0"/>
            <p:nvPr/>
          </p:nvPicPr>
          <p:blipFill rotWithShape="1">
            <a:blip r:embed="rId4">
              <a:alphaModFix/>
            </a:blip>
            <a:srcRect/>
            <a:stretch/>
          </p:blipFill>
          <p:spPr>
            <a:xfrm>
              <a:off x="3243470" y="2411781"/>
              <a:ext cx="150728" cy="236024"/>
            </a:xfrm>
            <a:prstGeom prst="rect">
              <a:avLst/>
            </a:prstGeom>
            <a:noFill/>
            <a:ln>
              <a:noFill/>
            </a:ln>
          </p:spPr>
        </p:pic>
        <p:pic>
          <p:nvPicPr>
            <p:cNvPr id="1146" name="Shape 1146"/>
            <p:cNvPicPr preferRelativeResize="0"/>
            <p:nvPr/>
          </p:nvPicPr>
          <p:blipFill rotWithShape="1">
            <a:blip r:embed="rId4">
              <a:alphaModFix/>
            </a:blip>
            <a:srcRect/>
            <a:stretch/>
          </p:blipFill>
          <p:spPr>
            <a:xfrm>
              <a:off x="3403466" y="2411781"/>
              <a:ext cx="150728" cy="236024"/>
            </a:xfrm>
            <a:prstGeom prst="rect">
              <a:avLst/>
            </a:prstGeom>
            <a:noFill/>
            <a:ln>
              <a:noFill/>
            </a:ln>
          </p:spPr>
        </p:pic>
        <p:pic>
          <p:nvPicPr>
            <p:cNvPr id="1147" name="Shape 1147"/>
            <p:cNvPicPr preferRelativeResize="0"/>
            <p:nvPr/>
          </p:nvPicPr>
          <p:blipFill rotWithShape="1">
            <a:blip r:embed="rId4">
              <a:alphaModFix/>
            </a:blip>
            <a:srcRect/>
            <a:stretch/>
          </p:blipFill>
          <p:spPr>
            <a:xfrm>
              <a:off x="3563462" y="2411781"/>
              <a:ext cx="150728" cy="236024"/>
            </a:xfrm>
            <a:prstGeom prst="rect">
              <a:avLst/>
            </a:prstGeom>
            <a:noFill/>
            <a:ln>
              <a:noFill/>
            </a:ln>
          </p:spPr>
        </p:pic>
        <p:pic>
          <p:nvPicPr>
            <p:cNvPr id="1148" name="Shape 1148"/>
            <p:cNvPicPr preferRelativeResize="0"/>
            <p:nvPr/>
          </p:nvPicPr>
          <p:blipFill rotWithShape="1">
            <a:blip r:embed="rId4">
              <a:alphaModFix/>
            </a:blip>
            <a:srcRect/>
            <a:stretch/>
          </p:blipFill>
          <p:spPr>
            <a:xfrm>
              <a:off x="3723458" y="2411781"/>
              <a:ext cx="150728" cy="236024"/>
            </a:xfrm>
            <a:prstGeom prst="rect">
              <a:avLst/>
            </a:prstGeom>
            <a:noFill/>
            <a:ln>
              <a:noFill/>
            </a:ln>
          </p:spPr>
        </p:pic>
        <p:pic>
          <p:nvPicPr>
            <p:cNvPr id="1149" name="Shape 1149"/>
            <p:cNvPicPr preferRelativeResize="0"/>
            <p:nvPr/>
          </p:nvPicPr>
          <p:blipFill rotWithShape="1">
            <a:blip r:embed="rId4">
              <a:alphaModFix/>
            </a:blip>
            <a:srcRect/>
            <a:stretch/>
          </p:blipFill>
          <p:spPr>
            <a:xfrm>
              <a:off x="3883454" y="2411781"/>
              <a:ext cx="150728" cy="236024"/>
            </a:xfrm>
            <a:prstGeom prst="rect">
              <a:avLst/>
            </a:prstGeom>
            <a:noFill/>
            <a:ln>
              <a:noFill/>
            </a:ln>
          </p:spPr>
        </p:pic>
        <p:pic>
          <p:nvPicPr>
            <p:cNvPr id="1150" name="Shape 1150"/>
            <p:cNvPicPr preferRelativeResize="0"/>
            <p:nvPr/>
          </p:nvPicPr>
          <p:blipFill rotWithShape="1">
            <a:blip r:embed="rId4">
              <a:alphaModFix/>
            </a:blip>
            <a:srcRect/>
            <a:stretch/>
          </p:blipFill>
          <p:spPr>
            <a:xfrm>
              <a:off x="4043450" y="2411781"/>
              <a:ext cx="150728" cy="236024"/>
            </a:xfrm>
            <a:prstGeom prst="rect">
              <a:avLst/>
            </a:prstGeom>
            <a:noFill/>
            <a:ln>
              <a:noFill/>
            </a:ln>
          </p:spPr>
        </p:pic>
        <p:pic>
          <p:nvPicPr>
            <p:cNvPr id="1151" name="Shape 1151"/>
            <p:cNvPicPr preferRelativeResize="0"/>
            <p:nvPr/>
          </p:nvPicPr>
          <p:blipFill rotWithShape="1">
            <a:blip r:embed="rId4">
              <a:alphaModFix/>
            </a:blip>
            <a:srcRect/>
            <a:stretch/>
          </p:blipFill>
          <p:spPr>
            <a:xfrm>
              <a:off x="4203446" y="2411781"/>
              <a:ext cx="150728" cy="236024"/>
            </a:xfrm>
            <a:prstGeom prst="rect">
              <a:avLst/>
            </a:prstGeom>
            <a:noFill/>
            <a:ln>
              <a:noFill/>
            </a:ln>
          </p:spPr>
        </p:pic>
        <p:pic>
          <p:nvPicPr>
            <p:cNvPr id="1152" name="Shape 1152"/>
            <p:cNvPicPr preferRelativeResize="0"/>
            <p:nvPr/>
          </p:nvPicPr>
          <p:blipFill rotWithShape="1">
            <a:blip r:embed="rId4">
              <a:alphaModFix/>
            </a:blip>
            <a:srcRect/>
            <a:stretch/>
          </p:blipFill>
          <p:spPr>
            <a:xfrm>
              <a:off x="4363442" y="2411781"/>
              <a:ext cx="150728" cy="236024"/>
            </a:xfrm>
            <a:prstGeom prst="rect">
              <a:avLst/>
            </a:prstGeom>
            <a:noFill/>
            <a:ln>
              <a:noFill/>
            </a:ln>
          </p:spPr>
        </p:pic>
        <p:pic>
          <p:nvPicPr>
            <p:cNvPr id="1153" name="Shape 1153"/>
            <p:cNvPicPr preferRelativeResize="0"/>
            <p:nvPr/>
          </p:nvPicPr>
          <p:blipFill rotWithShape="1">
            <a:blip r:embed="rId4">
              <a:alphaModFix/>
            </a:blip>
            <a:srcRect/>
            <a:stretch/>
          </p:blipFill>
          <p:spPr>
            <a:xfrm>
              <a:off x="4523439" y="2411781"/>
              <a:ext cx="150728" cy="236024"/>
            </a:xfrm>
            <a:prstGeom prst="rect">
              <a:avLst/>
            </a:prstGeom>
            <a:noFill/>
            <a:ln>
              <a:noFill/>
            </a:ln>
          </p:spPr>
        </p:pic>
      </p:grpSp>
      <p:grpSp>
        <p:nvGrpSpPr>
          <p:cNvPr id="1154" name="Shape 1154"/>
          <p:cNvGrpSpPr/>
          <p:nvPr/>
        </p:nvGrpSpPr>
        <p:grpSpPr>
          <a:xfrm>
            <a:off x="2751511" y="3466916"/>
            <a:ext cx="1756045" cy="236174"/>
            <a:chOff x="3100253" y="4228819"/>
            <a:chExt cx="1931650" cy="259791"/>
          </a:xfrm>
        </p:grpSpPr>
        <p:pic>
          <p:nvPicPr>
            <p:cNvPr id="1155" name="Shape 1155"/>
            <p:cNvPicPr preferRelativeResize="0"/>
            <p:nvPr/>
          </p:nvPicPr>
          <p:blipFill rotWithShape="1">
            <a:blip r:embed="rId5">
              <a:alphaModFix/>
            </a:blip>
            <a:srcRect/>
            <a:stretch/>
          </p:blipFill>
          <p:spPr>
            <a:xfrm>
              <a:off x="3100253" y="4228819"/>
              <a:ext cx="259791" cy="259791"/>
            </a:xfrm>
            <a:prstGeom prst="rect">
              <a:avLst/>
            </a:prstGeom>
            <a:noFill/>
            <a:ln>
              <a:noFill/>
            </a:ln>
          </p:spPr>
        </p:pic>
        <p:pic>
          <p:nvPicPr>
            <p:cNvPr id="1156" name="Shape 1156"/>
            <p:cNvPicPr preferRelativeResize="0"/>
            <p:nvPr/>
          </p:nvPicPr>
          <p:blipFill rotWithShape="1">
            <a:blip r:embed="rId5">
              <a:alphaModFix/>
            </a:blip>
            <a:srcRect/>
            <a:stretch/>
          </p:blipFill>
          <p:spPr>
            <a:xfrm>
              <a:off x="3378896" y="4228819"/>
              <a:ext cx="259791" cy="259791"/>
            </a:xfrm>
            <a:prstGeom prst="rect">
              <a:avLst/>
            </a:prstGeom>
            <a:noFill/>
            <a:ln>
              <a:noFill/>
            </a:ln>
          </p:spPr>
        </p:pic>
        <p:pic>
          <p:nvPicPr>
            <p:cNvPr id="1157" name="Shape 1157"/>
            <p:cNvPicPr preferRelativeResize="0"/>
            <p:nvPr/>
          </p:nvPicPr>
          <p:blipFill rotWithShape="1">
            <a:blip r:embed="rId5">
              <a:alphaModFix/>
            </a:blip>
            <a:srcRect/>
            <a:stretch/>
          </p:blipFill>
          <p:spPr>
            <a:xfrm>
              <a:off x="3657539" y="4228819"/>
              <a:ext cx="259791" cy="259791"/>
            </a:xfrm>
            <a:prstGeom prst="rect">
              <a:avLst/>
            </a:prstGeom>
            <a:noFill/>
            <a:ln>
              <a:noFill/>
            </a:ln>
          </p:spPr>
        </p:pic>
        <p:pic>
          <p:nvPicPr>
            <p:cNvPr id="1158" name="Shape 1158"/>
            <p:cNvPicPr preferRelativeResize="0"/>
            <p:nvPr/>
          </p:nvPicPr>
          <p:blipFill rotWithShape="1">
            <a:blip r:embed="rId5">
              <a:alphaModFix/>
            </a:blip>
            <a:srcRect/>
            <a:stretch/>
          </p:blipFill>
          <p:spPr>
            <a:xfrm>
              <a:off x="3936182" y="4228819"/>
              <a:ext cx="259791" cy="259791"/>
            </a:xfrm>
            <a:prstGeom prst="rect">
              <a:avLst/>
            </a:prstGeom>
            <a:noFill/>
            <a:ln>
              <a:noFill/>
            </a:ln>
          </p:spPr>
        </p:pic>
        <p:pic>
          <p:nvPicPr>
            <p:cNvPr id="1159" name="Shape 1159"/>
            <p:cNvPicPr preferRelativeResize="0"/>
            <p:nvPr/>
          </p:nvPicPr>
          <p:blipFill rotWithShape="1">
            <a:blip r:embed="rId5">
              <a:alphaModFix/>
            </a:blip>
            <a:srcRect/>
            <a:stretch/>
          </p:blipFill>
          <p:spPr>
            <a:xfrm>
              <a:off x="4214825" y="4228819"/>
              <a:ext cx="259791" cy="259791"/>
            </a:xfrm>
            <a:prstGeom prst="rect">
              <a:avLst/>
            </a:prstGeom>
            <a:noFill/>
            <a:ln>
              <a:noFill/>
            </a:ln>
          </p:spPr>
        </p:pic>
        <p:pic>
          <p:nvPicPr>
            <p:cNvPr id="1160" name="Shape 1160"/>
            <p:cNvPicPr preferRelativeResize="0"/>
            <p:nvPr/>
          </p:nvPicPr>
          <p:blipFill rotWithShape="1">
            <a:blip r:embed="rId5">
              <a:alphaModFix/>
            </a:blip>
            <a:srcRect/>
            <a:stretch/>
          </p:blipFill>
          <p:spPr>
            <a:xfrm>
              <a:off x="4493468" y="4228819"/>
              <a:ext cx="259791" cy="259791"/>
            </a:xfrm>
            <a:prstGeom prst="rect">
              <a:avLst/>
            </a:prstGeom>
            <a:noFill/>
            <a:ln>
              <a:noFill/>
            </a:ln>
          </p:spPr>
        </p:pic>
        <p:pic>
          <p:nvPicPr>
            <p:cNvPr id="1161" name="Shape 1161"/>
            <p:cNvPicPr preferRelativeResize="0"/>
            <p:nvPr/>
          </p:nvPicPr>
          <p:blipFill rotWithShape="1">
            <a:blip r:embed="rId5">
              <a:alphaModFix/>
            </a:blip>
            <a:srcRect/>
            <a:stretch/>
          </p:blipFill>
          <p:spPr>
            <a:xfrm>
              <a:off x="4772112" y="4228819"/>
              <a:ext cx="259791" cy="259791"/>
            </a:xfrm>
            <a:prstGeom prst="rect">
              <a:avLst/>
            </a:prstGeom>
            <a:noFill/>
            <a:ln>
              <a:noFill/>
            </a:ln>
          </p:spPr>
        </p:pic>
      </p:grpSp>
      <p:grpSp>
        <p:nvGrpSpPr>
          <p:cNvPr id="1162" name="Shape 1162"/>
          <p:cNvGrpSpPr/>
          <p:nvPr/>
        </p:nvGrpSpPr>
        <p:grpSpPr>
          <a:xfrm>
            <a:off x="2751511" y="3726707"/>
            <a:ext cx="1756045" cy="236174"/>
            <a:chOff x="3100253" y="4228819"/>
            <a:chExt cx="1931650" cy="259791"/>
          </a:xfrm>
        </p:grpSpPr>
        <p:pic>
          <p:nvPicPr>
            <p:cNvPr id="1163" name="Shape 1163"/>
            <p:cNvPicPr preferRelativeResize="0"/>
            <p:nvPr/>
          </p:nvPicPr>
          <p:blipFill rotWithShape="1">
            <a:blip r:embed="rId5">
              <a:alphaModFix/>
            </a:blip>
            <a:srcRect/>
            <a:stretch/>
          </p:blipFill>
          <p:spPr>
            <a:xfrm>
              <a:off x="3100253" y="4228819"/>
              <a:ext cx="259791" cy="259791"/>
            </a:xfrm>
            <a:prstGeom prst="rect">
              <a:avLst/>
            </a:prstGeom>
            <a:noFill/>
            <a:ln>
              <a:noFill/>
            </a:ln>
          </p:spPr>
        </p:pic>
        <p:pic>
          <p:nvPicPr>
            <p:cNvPr id="1164" name="Shape 1164"/>
            <p:cNvPicPr preferRelativeResize="0"/>
            <p:nvPr/>
          </p:nvPicPr>
          <p:blipFill rotWithShape="1">
            <a:blip r:embed="rId5">
              <a:alphaModFix/>
            </a:blip>
            <a:srcRect/>
            <a:stretch/>
          </p:blipFill>
          <p:spPr>
            <a:xfrm>
              <a:off x="3378896" y="4228819"/>
              <a:ext cx="259791" cy="259791"/>
            </a:xfrm>
            <a:prstGeom prst="rect">
              <a:avLst/>
            </a:prstGeom>
            <a:noFill/>
            <a:ln>
              <a:noFill/>
            </a:ln>
          </p:spPr>
        </p:pic>
        <p:pic>
          <p:nvPicPr>
            <p:cNvPr id="1165" name="Shape 1165"/>
            <p:cNvPicPr preferRelativeResize="0"/>
            <p:nvPr/>
          </p:nvPicPr>
          <p:blipFill rotWithShape="1">
            <a:blip r:embed="rId5">
              <a:alphaModFix/>
            </a:blip>
            <a:srcRect/>
            <a:stretch/>
          </p:blipFill>
          <p:spPr>
            <a:xfrm>
              <a:off x="3657539" y="4228819"/>
              <a:ext cx="259791" cy="259791"/>
            </a:xfrm>
            <a:prstGeom prst="rect">
              <a:avLst/>
            </a:prstGeom>
            <a:noFill/>
            <a:ln>
              <a:noFill/>
            </a:ln>
          </p:spPr>
        </p:pic>
        <p:pic>
          <p:nvPicPr>
            <p:cNvPr id="1166" name="Shape 1166"/>
            <p:cNvPicPr preferRelativeResize="0"/>
            <p:nvPr/>
          </p:nvPicPr>
          <p:blipFill rotWithShape="1">
            <a:blip r:embed="rId5">
              <a:alphaModFix/>
            </a:blip>
            <a:srcRect/>
            <a:stretch/>
          </p:blipFill>
          <p:spPr>
            <a:xfrm>
              <a:off x="3936182" y="4228819"/>
              <a:ext cx="259791" cy="259791"/>
            </a:xfrm>
            <a:prstGeom prst="rect">
              <a:avLst/>
            </a:prstGeom>
            <a:noFill/>
            <a:ln>
              <a:noFill/>
            </a:ln>
          </p:spPr>
        </p:pic>
        <p:pic>
          <p:nvPicPr>
            <p:cNvPr id="1167" name="Shape 1167"/>
            <p:cNvPicPr preferRelativeResize="0"/>
            <p:nvPr/>
          </p:nvPicPr>
          <p:blipFill rotWithShape="1">
            <a:blip r:embed="rId5">
              <a:alphaModFix/>
            </a:blip>
            <a:srcRect/>
            <a:stretch/>
          </p:blipFill>
          <p:spPr>
            <a:xfrm>
              <a:off x="4214825" y="4228819"/>
              <a:ext cx="259791" cy="259791"/>
            </a:xfrm>
            <a:prstGeom prst="rect">
              <a:avLst/>
            </a:prstGeom>
            <a:noFill/>
            <a:ln>
              <a:noFill/>
            </a:ln>
          </p:spPr>
        </p:pic>
        <p:pic>
          <p:nvPicPr>
            <p:cNvPr id="1168" name="Shape 1168"/>
            <p:cNvPicPr preferRelativeResize="0"/>
            <p:nvPr/>
          </p:nvPicPr>
          <p:blipFill rotWithShape="1">
            <a:blip r:embed="rId5">
              <a:alphaModFix/>
            </a:blip>
            <a:srcRect/>
            <a:stretch/>
          </p:blipFill>
          <p:spPr>
            <a:xfrm>
              <a:off x="4493468" y="4228819"/>
              <a:ext cx="259791" cy="259791"/>
            </a:xfrm>
            <a:prstGeom prst="rect">
              <a:avLst/>
            </a:prstGeom>
            <a:noFill/>
            <a:ln>
              <a:noFill/>
            </a:ln>
          </p:spPr>
        </p:pic>
        <p:pic>
          <p:nvPicPr>
            <p:cNvPr id="1169" name="Shape 1169"/>
            <p:cNvPicPr preferRelativeResize="0"/>
            <p:nvPr/>
          </p:nvPicPr>
          <p:blipFill rotWithShape="1">
            <a:blip r:embed="rId5">
              <a:alphaModFix/>
            </a:blip>
            <a:srcRect/>
            <a:stretch/>
          </p:blipFill>
          <p:spPr>
            <a:xfrm>
              <a:off x="4772112" y="4228819"/>
              <a:ext cx="259791" cy="259791"/>
            </a:xfrm>
            <a:prstGeom prst="rect">
              <a:avLst/>
            </a:prstGeom>
            <a:noFill/>
            <a:ln>
              <a:noFill/>
            </a:ln>
          </p:spPr>
        </p:pic>
      </p:grpSp>
      <p:grpSp>
        <p:nvGrpSpPr>
          <p:cNvPr id="1170" name="Shape 1170"/>
          <p:cNvGrpSpPr/>
          <p:nvPr/>
        </p:nvGrpSpPr>
        <p:grpSpPr>
          <a:xfrm>
            <a:off x="5869782" y="3726707"/>
            <a:ext cx="1502733" cy="236174"/>
            <a:chOff x="3100253" y="4228819"/>
            <a:chExt cx="1653006" cy="259791"/>
          </a:xfrm>
        </p:grpSpPr>
        <p:pic>
          <p:nvPicPr>
            <p:cNvPr id="1171" name="Shape 1171"/>
            <p:cNvPicPr preferRelativeResize="0"/>
            <p:nvPr/>
          </p:nvPicPr>
          <p:blipFill rotWithShape="1">
            <a:blip r:embed="rId5">
              <a:alphaModFix/>
            </a:blip>
            <a:srcRect/>
            <a:stretch/>
          </p:blipFill>
          <p:spPr>
            <a:xfrm>
              <a:off x="3100253" y="4228819"/>
              <a:ext cx="259791" cy="259791"/>
            </a:xfrm>
            <a:prstGeom prst="rect">
              <a:avLst/>
            </a:prstGeom>
            <a:noFill/>
            <a:ln>
              <a:noFill/>
            </a:ln>
          </p:spPr>
        </p:pic>
        <p:pic>
          <p:nvPicPr>
            <p:cNvPr id="1172" name="Shape 1172"/>
            <p:cNvPicPr preferRelativeResize="0"/>
            <p:nvPr/>
          </p:nvPicPr>
          <p:blipFill rotWithShape="1">
            <a:blip r:embed="rId5">
              <a:alphaModFix/>
            </a:blip>
            <a:srcRect/>
            <a:stretch/>
          </p:blipFill>
          <p:spPr>
            <a:xfrm>
              <a:off x="3378896" y="4228819"/>
              <a:ext cx="259791" cy="259791"/>
            </a:xfrm>
            <a:prstGeom prst="rect">
              <a:avLst/>
            </a:prstGeom>
            <a:noFill/>
            <a:ln>
              <a:noFill/>
            </a:ln>
          </p:spPr>
        </p:pic>
        <p:pic>
          <p:nvPicPr>
            <p:cNvPr id="1173" name="Shape 1173"/>
            <p:cNvPicPr preferRelativeResize="0"/>
            <p:nvPr/>
          </p:nvPicPr>
          <p:blipFill rotWithShape="1">
            <a:blip r:embed="rId5">
              <a:alphaModFix/>
            </a:blip>
            <a:srcRect/>
            <a:stretch/>
          </p:blipFill>
          <p:spPr>
            <a:xfrm>
              <a:off x="3657539" y="4228819"/>
              <a:ext cx="259791" cy="259791"/>
            </a:xfrm>
            <a:prstGeom prst="rect">
              <a:avLst/>
            </a:prstGeom>
            <a:noFill/>
            <a:ln>
              <a:noFill/>
            </a:ln>
          </p:spPr>
        </p:pic>
        <p:pic>
          <p:nvPicPr>
            <p:cNvPr id="1174" name="Shape 1174"/>
            <p:cNvPicPr preferRelativeResize="0"/>
            <p:nvPr/>
          </p:nvPicPr>
          <p:blipFill rotWithShape="1">
            <a:blip r:embed="rId5">
              <a:alphaModFix/>
            </a:blip>
            <a:srcRect/>
            <a:stretch/>
          </p:blipFill>
          <p:spPr>
            <a:xfrm>
              <a:off x="3936182" y="4228819"/>
              <a:ext cx="259791" cy="259791"/>
            </a:xfrm>
            <a:prstGeom prst="rect">
              <a:avLst/>
            </a:prstGeom>
            <a:noFill/>
            <a:ln>
              <a:noFill/>
            </a:ln>
          </p:spPr>
        </p:pic>
        <p:pic>
          <p:nvPicPr>
            <p:cNvPr id="1175" name="Shape 1175"/>
            <p:cNvPicPr preferRelativeResize="0"/>
            <p:nvPr/>
          </p:nvPicPr>
          <p:blipFill rotWithShape="1">
            <a:blip r:embed="rId5">
              <a:alphaModFix/>
            </a:blip>
            <a:srcRect/>
            <a:stretch/>
          </p:blipFill>
          <p:spPr>
            <a:xfrm>
              <a:off x="4214825" y="4228819"/>
              <a:ext cx="259791" cy="259791"/>
            </a:xfrm>
            <a:prstGeom prst="rect">
              <a:avLst/>
            </a:prstGeom>
            <a:noFill/>
            <a:ln>
              <a:noFill/>
            </a:ln>
          </p:spPr>
        </p:pic>
        <p:pic>
          <p:nvPicPr>
            <p:cNvPr id="1176" name="Shape 1176"/>
            <p:cNvPicPr preferRelativeResize="0"/>
            <p:nvPr/>
          </p:nvPicPr>
          <p:blipFill rotWithShape="1">
            <a:blip r:embed="rId5">
              <a:alphaModFix/>
            </a:blip>
            <a:srcRect/>
            <a:stretch/>
          </p:blipFill>
          <p:spPr>
            <a:xfrm>
              <a:off x="4493468" y="4228819"/>
              <a:ext cx="259791" cy="259791"/>
            </a:xfrm>
            <a:prstGeom prst="rect">
              <a:avLst/>
            </a:prstGeom>
            <a:noFill/>
            <a:ln>
              <a:noFill/>
            </a:ln>
          </p:spPr>
        </p:pic>
      </p:grpSp>
      <p:grpSp>
        <p:nvGrpSpPr>
          <p:cNvPr id="1177" name="Shape 1177"/>
          <p:cNvGrpSpPr/>
          <p:nvPr/>
        </p:nvGrpSpPr>
        <p:grpSpPr>
          <a:xfrm>
            <a:off x="5874021" y="2469509"/>
            <a:ext cx="950708" cy="236024"/>
            <a:chOff x="2763482" y="2411781"/>
            <a:chExt cx="950708" cy="236024"/>
          </a:xfrm>
        </p:grpSpPr>
        <p:pic>
          <p:nvPicPr>
            <p:cNvPr id="1178" name="Shape 1178"/>
            <p:cNvPicPr preferRelativeResize="0"/>
            <p:nvPr/>
          </p:nvPicPr>
          <p:blipFill rotWithShape="1">
            <a:blip r:embed="rId4">
              <a:alphaModFix/>
            </a:blip>
            <a:srcRect/>
            <a:stretch/>
          </p:blipFill>
          <p:spPr>
            <a:xfrm>
              <a:off x="2763482" y="2411781"/>
              <a:ext cx="150728" cy="236024"/>
            </a:xfrm>
            <a:prstGeom prst="rect">
              <a:avLst/>
            </a:prstGeom>
            <a:noFill/>
            <a:ln>
              <a:noFill/>
            </a:ln>
          </p:spPr>
        </p:pic>
        <p:pic>
          <p:nvPicPr>
            <p:cNvPr id="1179" name="Shape 1179"/>
            <p:cNvPicPr preferRelativeResize="0"/>
            <p:nvPr/>
          </p:nvPicPr>
          <p:blipFill rotWithShape="1">
            <a:blip r:embed="rId4">
              <a:alphaModFix/>
            </a:blip>
            <a:srcRect/>
            <a:stretch/>
          </p:blipFill>
          <p:spPr>
            <a:xfrm>
              <a:off x="2923478" y="2411781"/>
              <a:ext cx="150728" cy="236024"/>
            </a:xfrm>
            <a:prstGeom prst="rect">
              <a:avLst/>
            </a:prstGeom>
            <a:noFill/>
            <a:ln>
              <a:noFill/>
            </a:ln>
          </p:spPr>
        </p:pic>
        <p:pic>
          <p:nvPicPr>
            <p:cNvPr id="1180" name="Shape 1180"/>
            <p:cNvPicPr preferRelativeResize="0"/>
            <p:nvPr/>
          </p:nvPicPr>
          <p:blipFill rotWithShape="1">
            <a:blip r:embed="rId4">
              <a:alphaModFix/>
            </a:blip>
            <a:srcRect/>
            <a:stretch/>
          </p:blipFill>
          <p:spPr>
            <a:xfrm>
              <a:off x="3083474" y="2411781"/>
              <a:ext cx="150728" cy="236024"/>
            </a:xfrm>
            <a:prstGeom prst="rect">
              <a:avLst/>
            </a:prstGeom>
            <a:noFill/>
            <a:ln>
              <a:noFill/>
            </a:ln>
          </p:spPr>
        </p:pic>
        <p:pic>
          <p:nvPicPr>
            <p:cNvPr id="1181" name="Shape 1181"/>
            <p:cNvPicPr preferRelativeResize="0"/>
            <p:nvPr/>
          </p:nvPicPr>
          <p:blipFill rotWithShape="1">
            <a:blip r:embed="rId4">
              <a:alphaModFix/>
            </a:blip>
            <a:srcRect/>
            <a:stretch/>
          </p:blipFill>
          <p:spPr>
            <a:xfrm>
              <a:off x="3243470" y="2411781"/>
              <a:ext cx="150728" cy="236024"/>
            </a:xfrm>
            <a:prstGeom prst="rect">
              <a:avLst/>
            </a:prstGeom>
            <a:noFill/>
            <a:ln>
              <a:noFill/>
            </a:ln>
          </p:spPr>
        </p:pic>
        <p:pic>
          <p:nvPicPr>
            <p:cNvPr id="1182" name="Shape 1182"/>
            <p:cNvPicPr preferRelativeResize="0"/>
            <p:nvPr/>
          </p:nvPicPr>
          <p:blipFill rotWithShape="1">
            <a:blip r:embed="rId4">
              <a:alphaModFix/>
            </a:blip>
            <a:srcRect/>
            <a:stretch/>
          </p:blipFill>
          <p:spPr>
            <a:xfrm>
              <a:off x="3403466" y="2411781"/>
              <a:ext cx="150728" cy="236024"/>
            </a:xfrm>
            <a:prstGeom prst="rect">
              <a:avLst/>
            </a:prstGeom>
            <a:noFill/>
            <a:ln>
              <a:noFill/>
            </a:ln>
          </p:spPr>
        </p:pic>
        <p:pic>
          <p:nvPicPr>
            <p:cNvPr id="1183" name="Shape 1183"/>
            <p:cNvPicPr preferRelativeResize="0"/>
            <p:nvPr/>
          </p:nvPicPr>
          <p:blipFill rotWithShape="1">
            <a:blip r:embed="rId4">
              <a:alphaModFix/>
            </a:blip>
            <a:srcRect/>
            <a:stretch/>
          </p:blipFill>
          <p:spPr>
            <a:xfrm>
              <a:off x="3563462" y="2411781"/>
              <a:ext cx="150728" cy="236024"/>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182730"/>
        </a:solidFill>
        <a:effectLst/>
      </p:bgPr>
    </p:bg>
    <p:spTree>
      <p:nvGrpSpPr>
        <p:cNvPr id="1" name="Shape 1188"/>
        <p:cNvGrpSpPr/>
        <p:nvPr/>
      </p:nvGrpSpPr>
      <p:grpSpPr>
        <a:xfrm>
          <a:off x="0" y="0"/>
          <a:ext cx="0" cy="0"/>
          <a:chOff x="0" y="0"/>
          <a:chExt cx="0" cy="0"/>
        </a:xfrm>
      </p:grpSpPr>
      <p:pic>
        <p:nvPicPr>
          <p:cNvPr id="1189" name="Shape 1189" descr="CoreLogic-Image.jpg"/>
          <p:cNvPicPr preferRelativeResize="0"/>
          <p:nvPr/>
        </p:nvPicPr>
        <p:blipFill rotWithShape="1">
          <a:blip r:embed="rId3">
            <a:alphaModFix amt="20000"/>
          </a:blip>
          <a:srcRect/>
          <a:stretch/>
        </p:blipFill>
        <p:spPr>
          <a:xfrm>
            <a:off x="0" y="0"/>
            <a:ext cx="9007977" cy="5138357"/>
          </a:xfrm>
          <a:prstGeom prst="rect">
            <a:avLst/>
          </a:prstGeom>
          <a:noFill/>
          <a:ln>
            <a:noFill/>
          </a:ln>
        </p:spPr>
      </p:pic>
      <p:sp>
        <p:nvSpPr>
          <p:cNvPr id="1190" name="Shape 1190"/>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29</a:t>
            </a:fld>
            <a:endParaRPr lang="en-US" sz="900">
              <a:solidFill>
                <a:srgbClr val="A5A5A5"/>
              </a:solidFill>
              <a:latin typeface="Arial"/>
              <a:ea typeface="Arial"/>
              <a:cs typeface="Arial"/>
              <a:sym typeface="Arial"/>
            </a:endParaRPr>
          </a:p>
        </p:txBody>
      </p:sp>
      <p:pic>
        <p:nvPicPr>
          <p:cNvPr id="1191" name="Shape 1191"/>
          <p:cNvPicPr preferRelativeResize="0"/>
          <p:nvPr/>
        </p:nvPicPr>
        <p:blipFill rotWithShape="1">
          <a:blip r:embed="rId4">
            <a:alphaModFix/>
          </a:blip>
          <a:srcRect/>
          <a:stretch/>
        </p:blipFill>
        <p:spPr>
          <a:xfrm>
            <a:off x="8242185" y="4843720"/>
            <a:ext cx="755621" cy="185251"/>
          </a:xfrm>
          <a:prstGeom prst="rect">
            <a:avLst/>
          </a:prstGeom>
          <a:noFill/>
          <a:ln>
            <a:noFill/>
          </a:ln>
        </p:spPr>
      </p:pic>
      <p:sp>
        <p:nvSpPr>
          <p:cNvPr id="1192" name="Shape 1192"/>
          <p:cNvSpPr txBox="1"/>
          <p:nvPr/>
        </p:nvSpPr>
        <p:spPr>
          <a:xfrm>
            <a:off x="3264739" y="731592"/>
            <a:ext cx="5067084" cy="1680625"/>
          </a:xfrm>
          <a:prstGeom prst="rect">
            <a:avLst/>
          </a:prstGeom>
          <a:noFill/>
          <a:ln>
            <a:noFill/>
          </a:ln>
        </p:spPr>
        <p:txBody>
          <a:bodyPr wrap="square" lIns="91425" tIns="45700" rIns="91425" bIns="45700" anchor="t" anchorCtr="0">
            <a:noAutofit/>
          </a:bodyPr>
          <a:lstStyle/>
          <a:p>
            <a:pPr marL="0" marR="0" lvl="0" indent="-38100" algn="ctr" rtl="0">
              <a:lnSpc>
                <a:spcPct val="110000"/>
              </a:lnSpc>
              <a:spcBef>
                <a:spcPts val="0"/>
              </a:spcBef>
              <a:spcAft>
                <a:spcPts val="0"/>
              </a:spcAft>
              <a:buClr>
                <a:srgbClr val="58C6B8"/>
              </a:buClr>
              <a:buSzPct val="25000"/>
              <a:buFont typeface="Arial"/>
              <a:buNone/>
            </a:pPr>
            <a:r>
              <a:rPr lang="en-US" sz="2400" i="0" u="none" strike="noStrike" cap="none">
                <a:solidFill>
                  <a:srgbClr val="58C6B8"/>
                </a:solidFill>
                <a:latin typeface="Arial"/>
                <a:ea typeface="Arial"/>
                <a:cs typeface="Arial"/>
                <a:sym typeface="Arial"/>
              </a:rPr>
              <a:t>“</a:t>
            </a:r>
            <a:r>
              <a:rPr lang="en-US" sz="2400" b="1" i="0" u="none" strike="noStrike" cap="none">
                <a:solidFill>
                  <a:srgbClr val="58C6B8"/>
                </a:solidFill>
                <a:latin typeface="Arial"/>
                <a:ea typeface="Arial"/>
                <a:cs typeface="Arial"/>
                <a:sym typeface="Arial"/>
              </a:rPr>
              <a:t>Without Cloud Foundry</a:t>
            </a:r>
            <a:r>
              <a:rPr lang="en-US" sz="2400" b="1" i="0" u="none" strike="noStrike" cap="none">
                <a:solidFill>
                  <a:srgbClr val="47AB9D"/>
                </a:solidFill>
                <a:latin typeface="Arial"/>
                <a:ea typeface="Arial"/>
                <a:cs typeface="Arial"/>
                <a:sym typeface="Arial"/>
              </a:rPr>
              <a:t> </a:t>
            </a:r>
            <a:r>
              <a:rPr lang="en-US" sz="2000" i="0" u="none" strike="noStrike" cap="none">
                <a:solidFill>
                  <a:schemeClr val="lt1"/>
                </a:solidFill>
                <a:latin typeface="Arial"/>
                <a:ea typeface="Arial"/>
                <a:cs typeface="Arial"/>
                <a:sym typeface="Arial"/>
              </a:rPr>
              <a:t>underlying what we are doing, a lot of things we have been able to do in the last year </a:t>
            </a:r>
            <a:r>
              <a:rPr lang="en-US" sz="2000" i="0" u="none" strike="noStrike" cap="none">
                <a:solidFill>
                  <a:srgbClr val="58C6B8"/>
                </a:solidFill>
                <a:latin typeface="Arial"/>
                <a:ea typeface="Arial"/>
                <a:cs typeface="Arial"/>
                <a:sym typeface="Arial"/>
              </a:rPr>
              <a:t>would not have been possible.”</a:t>
            </a:r>
          </a:p>
        </p:txBody>
      </p:sp>
      <p:pic>
        <p:nvPicPr>
          <p:cNvPr id="1193" name="Shape 1193" descr="Corelogic.png"/>
          <p:cNvPicPr preferRelativeResize="0"/>
          <p:nvPr/>
        </p:nvPicPr>
        <p:blipFill rotWithShape="1">
          <a:blip r:embed="rId5">
            <a:alphaModFix/>
          </a:blip>
          <a:srcRect/>
          <a:stretch/>
        </p:blipFill>
        <p:spPr>
          <a:xfrm>
            <a:off x="1199423" y="949680"/>
            <a:ext cx="1608779" cy="1229057"/>
          </a:xfrm>
          <a:prstGeom prst="rect">
            <a:avLst/>
          </a:prstGeom>
          <a:noFill/>
          <a:ln>
            <a:noFill/>
          </a:ln>
        </p:spPr>
      </p:pic>
      <p:sp>
        <p:nvSpPr>
          <p:cNvPr id="1194" name="Shape 1194"/>
          <p:cNvSpPr txBox="1"/>
          <p:nvPr/>
        </p:nvSpPr>
        <p:spPr>
          <a:xfrm>
            <a:off x="1013416" y="2847968"/>
            <a:ext cx="7318407" cy="1465354"/>
          </a:xfrm>
          <a:prstGeom prst="rect">
            <a:avLst/>
          </a:prstGeom>
          <a:noFill/>
          <a:ln>
            <a:noFill/>
          </a:ln>
        </p:spPr>
        <p:txBody>
          <a:bodyPr wrap="square" lIns="91425" tIns="45700" rIns="91425" bIns="45700" anchor="t" anchorCtr="0">
            <a:noAutofit/>
          </a:bodyPr>
          <a:lstStyle/>
          <a:p>
            <a:pPr marL="0" marR="0" lvl="0" indent="-38100" algn="ctr" rtl="0">
              <a:lnSpc>
                <a:spcPct val="110000"/>
              </a:lnSpc>
              <a:spcBef>
                <a:spcPts val="0"/>
              </a:spcBef>
              <a:spcAft>
                <a:spcPts val="0"/>
              </a:spcAft>
              <a:buClr>
                <a:schemeClr val="lt1"/>
              </a:buClr>
              <a:buSzPct val="30000"/>
              <a:buFont typeface="Arial"/>
              <a:buNone/>
            </a:pPr>
            <a:r>
              <a:rPr lang="en-US" sz="2000" i="0" u="none" strike="noStrike" cap="none">
                <a:solidFill>
                  <a:schemeClr val="lt1"/>
                </a:solidFill>
                <a:latin typeface="Arial"/>
                <a:ea typeface="Arial"/>
                <a:cs typeface="Arial"/>
                <a:sym typeface="Arial"/>
              </a:rPr>
              <a:t>“By working with </a:t>
            </a:r>
            <a:r>
              <a:rPr lang="en-US" sz="2000" i="0" u="none" strike="noStrike" cap="none">
                <a:solidFill>
                  <a:srgbClr val="58C6B8"/>
                </a:solidFill>
                <a:latin typeface="Arial"/>
                <a:ea typeface="Arial"/>
                <a:cs typeface="Arial"/>
                <a:sym typeface="Arial"/>
              </a:rPr>
              <a:t>Pivotal, our clients now look at us as </a:t>
            </a:r>
            <a:r>
              <a:rPr lang="en-US" sz="2400" b="1" i="0" u="none" strike="noStrike" cap="none">
                <a:solidFill>
                  <a:srgbClr val="58C6B8"/>
                </a:solidFill>
                <a:latin typeface="Arial"/>
                <a:ea typeface="Arial"/>
                <a:cs typeface="Arial"/>
                <a:sym typeface="Arial"/>
              </a:rPr>
              <a:t>industry-leading technology experts </a:t>
            </a:r>
            <a:r>
              <a:rPr lang="en-US" sz="2000" i="0" u="none" strike="noStrike" cap="none">
                <a:solidFill>
                  <a:schemeClr val="lt1"/>
                </a:solidFill>
                <a:latin typeface="Arial"/>
                <a:ea typeface="Arial"/>
                <a:cs typeface="Arial"/>
                <a:sym typeface="Arial"/>
              </a:rPr>
              <a:t>and much more of a technologically innovative company.” </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fade">
                                      <p:cBhvr>
                                        <p:cTn id="7" dur="1000"/>
                                        <p:tgtEl>
                                          <p:spTgt spid="1192"/>
                                        </p:tgtEl>
                                      </p:cBhvr>
                                    </p:animEffect>
                                  </p:childTnLst>
                                </p:cTn>
                              </p:par>
                              <p:par>
                                <p:cTn id="8" presetID="10" presetClass="entr" presetSubtype="0" fill="hold" nodeType="withEffect">
                                  <p:stCondLst>
                                    <p:cond delay="0"/>
                                  </p:stCondLst>
                                  <p:childTnLst>
                                    <p:set>
                                      <p:cBhvr>
                                        <p:cTn id="9" dur="1" fill="hold">
                                          <p:stCondLst>
                                            <p:cond delay="0"/>
                                          </p:stCondLst>
                                        </p:cTn>
                                        <p:tgtEl>
                                          <p:spTgt spid="1194"/>
                                        </p:tgtEl>
                                        <p:attrNameLst>
                                          <p:attrName>style.visibility</p:attrName>
                                        </p:attrNameLst>
                                      </p:cBhvr>
                                      <p:to>
                                        <p:strVal val="visible"/>
                                      </p:to>
                                    </p:set>
                                    <p:animEffect transition="in" filter="fade">
                                      <p:cBhvr>
                                        <p:cTn id="10" dur="1000"/>
                                        <p:tgtEl>
                                          <p:spTgt spid="1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Shape 231" descr="netflix-movies-2013-ftr.jpg"/>
          <p:cNvPicPr preferRelativeResize="0"/>
          <p:nvPr/>
        </p:nvPicPr>
        <p:blipFill rotWithShape="1">
          <a:blip r:embed="rId3">
            <a:alphaModFix/>
          </a:blip>
          <a:srcRect l="34281" r="28597" b="1338"/>
          <a:stretch/>
        </p:blipFill>
        <p:spPr>
          <a:xfrm>
            <a:off x="6082321" y="46249"/>
            <a:ext cx="3031276" cy="5097251"/>
          </a:xfrm>
          <a:prstGeom prst="rect">
            <a:avLst/>
          </a:prstGeom>
          <a:noFill/>
          <a:ln>
            <a:noFill/>
          </a:ln>
        </p:spPr>
      </p:pic>
      <p:pic>
        <p:nvPicPr>
          <p:cNvPr id="232" name="Shape 232" descr="la-fi-hy-tesla-factory-20150215.jpeg"/>
          <p:cNvPicPr preferRelativeResize="0"/>
          <p:nvPr/>
        </p:nvPicPr>
        <p:blipFill rotWithShape="1">
          <a:blip r:embed="rId4">
            <a:alphaModFix/>
          </a:blip>
          <a:srcRect l="21146" t="16503" r="45875" b="749"/>
          <a:stretch/>
        </p:blipFill>
        <p:spPr>
          <a:xfrm>
            <a:off x="0" y="10915"/>
            <a:ext cx="3010343" cy="5055454"/>
          </a:xfrm>
          <a:prstGeom prst="rect">
            <a:avLst/>
          </a:prstGeom>
          <a:noFill/>
          <a:ln>
            <a:noFill/>
          </a:ln>
        </p:spPr>
      </p:pic>
      <p:pic>
        <p:nvPicPr>
          <p:cNvPr id="233" name="Shape 233" descr="3022182-slide-square-press-event-07.jpg"/>
          <p:cNvPicPr preferRelativeResize="0"/>
          <p:nvPr/>
        </p:nvPicPr>
        <p:blipFill rotWithShape="1">
          <a:blip r:embed="rId5">
            <a:alphaModFix/>
          </a:blip>
          <a:srcRect l="33671" t="7317" r="29865" b="833"/>
          <a:stretch/>
        </p:blipFill>
        <p:spPr>
          <a:xfrm>
            <a:off x="3041159" y="46249"/>
            <a:ext cx="2996557" cy="5096699"/>
          </a:xfrm>
          <a:prstGeom prst="rect">
            <a:avLst/>
          </a:prstGeom>
          <a:noFill/>
          <a:ln>
            <a:noFill/>
          </a:ln>
        </p:spPr>
      </p:pic>
      <p:sp>
        <p:nvSpPr>
          <p:cNvPr id="234" name="Shape 234"/>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3</a:t>
            </a:fld>
            <a:endParaRPr lang="en-US" sz="900">
              <a:solidFill>
                <a:srgbClr val="A5A5A5"/>
              </a:solidFill>
              <a:latin typeface="Arial"/>
              <a:ea typeface="Arial"/>
              <a:cs typeface="Arial"/>
              <a:sym typeface="Arial"/>
            </a:endParaRPr>
          </a:p>
        </p:txBody>
      </p:sp>
      <p:sp>
        <p:nvSpPr>
          <p:cNvPr id="235" name="Shape 235"/>
          <p:cNvSpPr txBox="1"/>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279400" algn="ctr" rtl="0">
              <a:spcBef>
                <a:spcPts val="0"/>
              </a:spcBef>
              <a:buClr>
                <a:schemeClr val="dk1"/>
              </a:buClr>
              <a:buFont typeface="Arial"/>
              <a:buNone/>
            </a:pPr>
            <a:endParaRPr sz="4400">
              <a:solidFill>
                <a:schemeClr val="dk1"/>
              </a:solidFill>
              <a:latin typeface="Arial"/>
              <a:ea typeface="Arial"/>
              <a:cs typeface="Arial"/>
              <a:sym typeface="Arial"/>
            </a:endParaRPr>
          </a:p>
        </p:txBody>
      </p:sp>
      <p:sp>
        <p:nvSpPr>
          <p:cNvPr id="236" name="Shape 236"/>
          <p:cNvSpPr/>
          <p:nvPr/>
        </p:nvSpPr>
        <p:spPr>
          <a:xfrm>
            <a:off x="0" y="46248"/>
            <a:ext cx="9152640" cy="5097251"/>
          </a:xfrm>
          <a:prstGeom prst="rect">
            <a:avLst/>
          </a:prstGeom>
          <a:solidFill>
            <a:srgbClr val="182730">
              <a:alpha val="75686"/>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37" name="Shape 237"/>
          <p:cNvSpPr/>
          <p:nvPr/>
        </p:nvSpPr>
        <p:spPr>
          <a:xfrm>
            <a:off x="233271" y="804512"/>
            <a:ext cx="8651459" cy="553998"/>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3000">
                <a:solidFill>
                  <a:srgbClr val="FFFFFF"/>
                </a:solidFill>
                <a:latin typeface="Arial"/>
                <a:ea typeface="Arial"/>
                <a:cs typeface="Arial"/>
                <a:sym typeface="Arial"/>
              </a:rPr>
              <a:t> New age of Digital Transformation </a:t>
            </a:r>
          </a:p>
        </p:txBody>
      </p:sp>
      <p:pic>
        <p:nvPicPr>
          <p:cNvPr id="238" name="Shape 238"/>
          <p:cNvPicPr preferRelativeResize="0"/>
          <p:nvPr/>
        </p:nvPicPr>
        <p:blipFill rotWithShape="1">
          <a:blip r:embed="rId6">
            <a:alphaModFix/>
          </a:blip>
          <a:srcRect/>
          <a:stretch/>
        </p:blipFill>
        <p:spPr>
          <a:xfrm>
            <a:off x="8242185" y="4843720"/>
            <a:ext cx="755621" cy="185251"/>
          </a:xfrm>
          <a:prstGeom prst="rect">
            <a:avLst/>
          </a:prstGeom>
          <a:noFill/>
          <a:ln>
            <a:noFill/>
          </a:ln>
        </p:spPr>
      </p:pic>
      <p:grpSp>
        <p:nvGrpSpPr>
          <p:cNvPr id="239" name="Shape 239"/>
          <p:cNvGrpSpPr/>
          <p:nvPr/>
        </p:nvGrpSpPr>
        <p:grpSpPr>
          <a:xfrm>
            <a:off x="0" y="1589594"/>
            <a:ext cx="9152640" cy="2963208"/>
            <a:chOff x="0" y="1589594"/>
            <a:chExt cx="9152640" cy="2963208"/>
          </a:xfrm>
        </p:grpSpPr>
        <p:sp>
          <p:nvSpPr>
            <p:cNvPr id="240" name="Shape 240"/>
            <p:cNvSpPr/>
            <p:nvPr/>
          </p:nvSpPr>
          <p:spPr>
            <a:xfrm>
              <a:off x="0" y="1589594"/>
              <a:ext cx="9152640" cy="2963208"/>
            </a:xfrm>
            <a:prstGeom prst="rect">
              <a:avLst/>
            </a:prstGeom>
            <a:solidFill>
              <a:srgbClr val="FFFFFF"/>
            </a:solidFill>
            <a:ln>
              <a:noFill/>
            </a:ln>
          </p:spPr>
          <p:txBody>
            <a:bodyPr wrap="square" lIns="127000" tIns="127000" rIns="127000" bIns="127000" anchor="t" anchorCtr="0">
              <a:noAutofit/>
            </a:bodyPr>
            <a:lstStyle/>
            <a:p>
              <a:pPr marL="0" marR="0" lvl="0" indent="-69850" algn="l" rtl="0">
                <a:lnSpc>
                  <a:spcPct val="100000"/>
                </a:lnSpc>
                <a:spcBef>
                  <a:spcPts val="0"/>
                </a:spcBef>
                <a:spcAft>
                  <a:spcPts val="0"/>
                </a:spcAft>
                <a:buClr>
                  <a:schemeClr val="dk1"/>
                </a:buClr>
                <a:buFont typeface="Arial"/>
                <a:buNone/>
              </a:pPr>
              <a:endParaRPr sz="1100" b="0" i="0" u="none" strike="noStrike" cap="none">
                <a:solidFill>
                  <a:srgbClr val="FFFFFF"/>
                </a:solidFill>
                <a:latin typeface="Arial"/>
                <a:ea typeface="Arial"/>
                <a:cs typeface="Arial"/>
                <a:sym typeface="Arial"/>
              </a:endParaRPr>
            </a:p>
          </p:txBody>
        </p:sp>
        <p:sp>
          <p:nvSpPr>
            <p:cNvPr id="241" name="Shape 241"/>
            <p:cNvSpPr/>
            <p:nvPr/>
          </p:nvSpPr>
          <p:spPr>
            <a:xfrm>
              <a:off x="233271" y="1722354"/>
              <a:ext cx="8651459" cy="507831"/>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700" b="1">
                  <a:solidFill>
                    <a:schemeClr val="accent1"/>
                  </a:solidFill>
                  <a:latin typeface="Arial"/>
                  <a:ea typeface="Arial"/>
                  <a:cs typeface="Arial"/>
                  <a:sym typeface="Arial"/>
                </a:rPr>
                <a:t>Enterprises operating at startup speeds</a:t>
              </a:r>
            </a:p>
          </p:txBody>
        </p:sp>
        <p:pic>
          <p:nvPicPr>
            <p:cNvPr id="242" name="Shape 242"/>
            <p:cNvPicPr preferRelativeResize="0"/>
            <p:nvPr/>
          </p:nvPicPr>
          <p:blipFill rotWithShape="1">
            <a:blip r:embed="rId7">
              <a:alphaModFix/>
            </a:blip>
            <a:srcRect/>
            <a:stretch/>
          </p:blipFill>
          <p:spPr>
            <a:xfrm>
              <a:off x="901348" y="2499143"/>
              <a:ext cx="1121507" cy="420566"/>
            </a:xfrm>
            <a:prstGeom prst="rect">
              <a:avLst/>
            </a:prstGeom>
            <a:noFill/>
            <a:ln>
              <a:noFill/>
            </a:ln>
          </p:spPr>
        </p:pic>
        <p:pic>
          <p:nvPicPr>
            <p:cNvPr id="243" name="Shape 243"/>
            <p:cNvPicPr preferRelativeResize="0"/>
            <p:nvPr/>
          </p:nvPicPr>
          <p:blipFill rotWithShape="1">
            <a:blip r:embed="rId8">
              <a:alphaModFix/>
            </a:blip>
            <a:srcRect/>
            <a:stretch/>
          </p:blipFill>
          <p:spPr>
            <a:xfrm>
              <a:off x="959764" y="3573452"/>
              <a:ext cx="1073642" cy="832973"/>
            </a:xfrm>
            <a:prstGeom prst="rect">
              <a:avLst/>
            </a:prstGeom>
            <a:noFill/>
            <a:ln>
              <a:noFill/>
            </a:ln>
          </p:spPr>
        </p:pic>
        <p:pic>
          <p:nvPicPr>
            <p:cNvPr id="244" name="Shape 244"/>
            <p:cNvPicPr preferRelativeResize="0"/>
            <p:nvPr/>
          </p:nvPicPr>
          <p:blipFill rotWithShape="1">
            <a:blip r:embed="rId9">
              <a:alphaModFix/>
            </a:blip>
            <a:srcRect/>
            <a:stretch/>
          </p:blipFill>
          <p:spPr>
            <a:xfrm>
              <a:off x="7370233" y="2585088"/>
              <a:ext cx="665687" cy="390762"/>
            </a:xfrm>
            <a:prstGeom prst="rect">
              <a:avLst/>
            </a:prstGeom>
            <a:noFill/>
            <a:ln>
              <a:noFill/>
            </a:ln>
          </p:spPr>
        </p:pic>
        <p:pic>
          <p:nvPicPr>
            <p:cNvPr id="245" name="Shape 245"/>
            <p:cNvPicPr preferRelativeResize="0"/>
            <p:nvPr/>
          </p:nvPicPr>
          <p:blipFill rotWithShape="1">
            <a:blip r:embed="rId10">
              <a:alphaModFix/>
            </a:blip>
            <a:srcRect r="7763"/>
            <a:stretch/>
          </p:blipFill>
          <p:spPr>
            <a:xfrm>
              <a:off x="5573444" y="3115670"/>
              <a:ext cx="1260447" cy="426197"/>
            </a:xfrm>
            <a:prstGeom prst="rect">
              <a:avLst/>
            </a:prstGeom>
            <a:noFill/>
            <a:ln>
              <a:noFill/>
            </a:ln>
          </p:spPr>
        </p:pic>
        <p:pic>
          <p:nvPicPr>
            <p:cNvPr id="246" name="Shape 246" descr="2000px-General_Electric_logo.svg.png"/>
            <p:cNvPicPr preferRelativeResize="0"/>
            <p:nvPr/>
          </p:nvPicPr>
          <p:blipFill rotWithShape="1">
            <a:blip r:embed="rId11">
              <a:alphaModFix/>
            </a:blip>
            <a:srcRect/>
            <a:stretch/>
          </p:blipFill>
          <p:spPr>
            <a:xfrm>
              <a:off x="4265237" y="2501507"/>
              <a:ext cx="616745" cy="616745"/>
            </a:xfrm>
            <a:prstGeom prst="rect">
              <a:avLst/>
            </a:prstGeom>
            <a:noFill/>
            <a:ln>
              <a:noFill/>
            </a:ln>
          </p:spPr>
        </p:pic>
        <p:pic>
          <p:nvPicPr>
            <p:cNvPr id="247" name="Shape 247" descr="1000px-Bloomberg_logo.svg.png"/>
            <p:cNvPicPr preferRelativeResize="0"/>
            <p:nvPr/>
          </p:nvPicPr>
          <p:blipFill rotWithShape="1">
            <a:blip r:embed="rId12">
              <a:alphaModFix/>
            </a:blip>
            <a:srcRect/>
            <a:stretch/>
          </p:blipFill>
          <p:spPr>
            <a:xfrm>
              <a:off x="2285161" y="3211492"/>
              <a:ext cx="1387241" cy="277448"/>
            </a:xfrm>
            <a:prstGeom prst="rect">
              <a:avLst/>
            </a:prstGeom>
            <a:noFill/>
            <a:ln>
              <a:noFill/>
            </a:ln>
          </p:spPr>
        </p:pic>
        <p:pic>
          <p:nvPicPr>
            <p:cNvPr id="248" name="Shape 248" descr="2000px-Garmin_logo.svg.png"/>
            <p:cNvPicPr preferRelativeResize="0"/>
            <p:nvPr/>
          </p:nvPicPr>
          <p:blipFill rotWithShape="1">
            <a:blip r:embed="rId13">
              <a:alphaModFix/>
            </a:blip>
            <a:srcRect/>
            <a:stretch/>
          </p:blipFill>
          <p:spPr>
            <a:xfrm>
              <a:off x="4048398" y="3831698"/>
              <a:ext cx="1231112" cy="332068"/>
            </a:xfrm>
            <a:prstGeom prst="rect">
              <a:avLst/>
            </a:prstGeom>
            <a:noFill/>
            <a:ln>
              <a:noFill/>
            </a:ln>
          </p:spPr>
        </p:pic>
        <p:pic>
          <p:nvPicPr>
            <p:cNvPr id="249" name="Shape 249" descr="verizon_2015_logo_detail.png"/>
            <p:cNvPicPr preferRelativeResize="0"/>
            <p:nvPr/>
          </p:nvPicPr>
          <p:blipFill rotWithShape="1">
            <a:blip r:embed="rId14">
              <a:alphaModFix/>
            </a:blip>
            <a:srcRect/>
            <a:stretch/>
          </p:blipFill>
          <p:spPr>
            <a:xfrm>
              <a:off x="7094488" y="3862674"/>
              <a:ext cx="1296238" cy="293893"/>
            </a:xfrm>
            <a:prstGeom prst="rect">
              <a:avLst/>
            </a:prstGeom>
            <a:noFill/>
            <a:ln>
              <a:noFill/>
            </a:ln>
          </p:spPr>
        </p:pic>
      </p:grpSp>
      <p:sp>
        <p:nvSpPr>
          <p:cNvPr id="250" name="Shape 250"/>
          <p:cNvSpPr/>
          <p:nvPr/>
        </p:nvSpPr>
        <p:spPr>
          <a:xfrm>
            <a:off x="9144000" y="1839039"/>
            <a:ext cx="2368987" cy="236988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Arial"/>
                <a:ea typeface="Arial"/>
                <a:cs typeface="Arial"/>
                <a:sym typeface="Arial"/>
              </a:rPr>
              <a:t>Exploratory Questions: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Executive mandates/goals?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Is TTM something they are concerned about?</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What is their Digital strategy?</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Who leads it (business &amp; Dev sponsor)?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Shape 1200"/>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l" rtl="0">
              <a:spcBef>
                <a:spcPts val="0"/>
              </a:spcBef>
              <a:buClr>
                <a:srgbClr val="008774"/>
              </a:buClr>
              <a:buSzPct val="100000"/>
              <a:buFont typeface="Arial"/>
              <a:buNone/>
            </a:pPr>
            <a:r>
              <a:rPr lang="en-US" sz="2800" b="1">
                <a:solidFill>
                  <a:srgbClr val="008774"/>
                </a:solidFill>
                <a:latin typeface="Arial"/>
                <a:ea typeface="Arial"/>
                <a:cs typeface="Arial"/>
                <a:sym typeface="Arial"/>
              </a:rPr>
              <a:t>Worldwide, Cross-Vertical Customer Adoption</a:t>
            </a:r>
          </a:p>
        </p:txBody>
      </p:sp>
      <p:sp>
        <p:nvSpPr>
          <p:cNvPr id="1201" name="Shape 1201"/>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02" name="Shape 1202"/>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03" name="Shape 1203"/>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04" name="Shape 1204"/>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05" name="Shape 1205"/>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06" name="Shape 1206"/>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07" name="Shape 1207"/>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08" name="Shape 1208"/>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09" name="Shape 1209"/>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10" name="Shape 1210"/>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11" name="Shape 1211"/>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12" name="Shape 1212"/>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13" name="Shape 1213"/>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14" name="Shape 1214"/>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15" name="Shape 1215"/>
          <p:cNvSpPr/>
          <p:nvPr/>
        </p:nvSpPr>
        <p:spPr>
          <a:xfrm>
            <a:off x="155575" y="-144463"/>
            <a:ext cx="304799" cy="304801"/>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Font typeface="Arial"/>
              <a:buNone/>
            </a:pPr>
            <a:endParaRPr sz="1800" b="0" i="0" u="none" strike="noStrike" cap="none">
              <a:solidFill>
                <a:schemeClr val="dk1"/>
              </a:solidFill>
              <a:latin typeface="Arial"/>
              <a:ea typeface="Arial"/>
              <a:cs typeface="Arial"/>
              <a:sym typeface="Arial"/>
            </a:endParaRPr>
          </a:p>
        </p:txBody>
      </p:sp>
      <p:sp>
        <p:nvSpPr>
          <p:cNvPr id="1216" name="Shape 1216"/>
          <p:cNvSpPr/>
          <p:nvPr/>
        </p:nvSpPr>
        <p:spPr>
          <a:xfrm>
            <a:off x="4146764" y="1834526"/>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17462" algn="l" rtl="0">
              <a:spcBef>
                <a:spcPts val="0"/>
              </a:spcBef>
              <a:buClr>
                <a:srgbClr val="008881"/>
              </a:buClr>
              <a:buSzPct val="25000"/>
              <a:buFont typeface="Arial"/>
              <a:buNone/>
            </a:pPr>
            <a:r>
              <a:rPr lang="en-US" sz="1100" b="0" i="1" u="none" strike="noStrike" cap="none">
                <a:solidFill>
                  <a:srgbClr val="008881"/>
                </a:solidFill>
                <a:latin typeface="Arial"/>
                <a:ea typeface="Arial"/>
                <a:cs typeface="Arial"/>
                <a:sym typeface="Arial"/>
              </a:rPr>
              <a:t>Financial Services</a:t>
            </a:r>
          </a:p>
        </p:txBody>
      </p:sp>
      <p:pic>
        <p:nvPicPr>
          <p:cNvPr id="1217" name="Shape 1217"/>
          <p:cNvPicPr preferRelativeResize="0"/>
          <p:nvPr/>
        </p:nvPicPr>
        <p:blipFill rotWithShape="1">
          <a:blip r:embed="rId3">
            <a:alphaModFix/>
          </a:blip>
          <a:srcRect/>
          <a:stretch/>
        </p:blipFill>
        <p:spPr>
          <a:xfrm>
            <a:off x="4183398" y="2332672"/>
            <a:ext cx="648441" cy="233883"/>
          </a:xfrm>
          <a:prstGeom prst="rect">
            <a:avLst/>
          </a:prstGeom>
          <a:noFill/>
          <a:ln>
            <a:noFill/>
          </a:ln>
        </p:spPr>
      </p:pic>
      <p:pic>
        <p:nvPicPr>
          <p:cNvPr id="1218" name="Shape 1218"/>
          <p:cNvPicPr preferRelativeResize="0"/>
          <p:nvPr/>
        </p:nvPicPr>
        <p:blipFill rotWithShape="1">
          <a:blip r:embed="rId4">
            <a:alphaModFix/>
          </a:blip>
          <a:srcRect/>
          <a:stretch/>
        </p:blipFill>
        <p:spPr>
          <a:xfrm>
            <a:off x="6078223" y="2307348"/>
            <a:ext cx="481721" cy="249273"/>
          </a:xfrm>
          <a:prstGeom prst="rect">
            <a:avLst/>
          </a:prstGeom>
          <a:noFill/>
          <a:ln>
            <a:noFill/>
          </a:ln>
        </p:spPr>
      </p:pic>
      <p:pic>
        <p:nvPicPr>
          <p:cNvPr id="1219" name="Shape 1219"/>
          <p:cNvPicPr preferRelativeResize="0"/>
          <p:nvPr/>
        </p:nvPicPr>
        <p:blipFill rotWithShape="1">
          <a:blip r:embed="rId5">
            <a:alphaModFix/>
          </a:blip>
          <a:srcRect/>
          <a:stretch/>
        </p:blipFill>
        <p:spPr>
          <a:xfrm>
            <a:off x="4900846" y="2228809"/>
            <a:ext cx="536494" cy="437808"/>
          </a:xfrm>
          <a:prstGeom prst="rect">
            <a:avLst/>
          </a:prstGeom>
          <a:noFill/>
          <a:ln>
            <a:noFill/>
          </a:ln>
        </p:spPr>
      </p:pic>
      <p:pic>
        <p:nvPicPr>
          <p:cNvPr id="1220" name="Shape 1220"/>
          <p:cNvPicPr preferRelativeResize="0"/>
          <p:nvPr/>
        </p:nvPicPr>
        <p:blipFill rotWithShape="1">
          <a:blip r:embed="rId6">
            <a:alphaModFix/>
          </a:blip>
          <a:srcRect/>
          <a:stretch/>
        </p:blipFill>
        <p:spPr>
          <a:xfrm>
            <a:off x="6586257" y="2228809"/>
            <a:ext cx="603205" cy="406410"/>
          </a:xfrm>
          <a:prstGeom prst="rect">
            <a:avLst/>
          </a:prstGeom>
          <a:noFill/>
          <a:ln>
            <a:noFill/>
          </a:ln>
        </p:spPr>
      </p:pic>
      <p:pic>
        <p:nvPicPr>
          <p:cNvPr id="1221" name="Shape 1221"/>
          <p:cNvPicPr preferRelativeResize="0"/>
          <p:nvPr/>
        </p:nvPicPr>
        <p:blipFill rotWithShape="1">
          <a:blip r:embed="rId7">
            <a:alphaModFix/>
          </a:blip>
          <a:srcRect/>
          <a:stretch/>
        </p:blipFill>
        <p:spPr>
          <a:xfrm>
            <a:off x="8276259" y="2294859"/>
            <a:ext cx="580461" cy="274250"/>
          </a:xfrm>
          <a:prstGeom prst="rect">
            <a:avLst/>
          </a:prstGeom>
          <a:noFill/>
          <a:ln>
            <a:noFill/>
          </a:ln>
        </p:spPr>
      </p:pic>
      <p:sp>
        <p:nvSpPr>
          <p:cNvPr id="1222" name="Shape 1222"/>
          <p:cNvSpPr/>
          <p:nvPr/>
        </p:nvSpPr>
        <p:spPr>
          <a:xfrm>
            <a:off x="4146764" y="27518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17462" algn="l" rtl="0">
              <a:spcBef>
                <a:spcPts val="0"/>
              </a:spcBef>
              <a:buClr>
                <a:srgbClr val="008881"/>
              </a:buClr>
              <a:buSzPct val="25000"/>
              <a:buFont typeface="Arial"/>
              <a:buNone/>
            </a:pPr>
            <a:r>
              <a:rPr lang="en-US" sz="1100" b="0" i="1" u="none" strike="noStrike" cap="none">
                <a:solidFill>
                  <a:srgbClr val="008881"/>
                </a:solidFill>
                <a:latin typeface="Arial"/>
                <a:ea typeface="Arial"/>
                <a:cs typeface="Arial"/>
                <a:sym typeface="Arial"/>
              </a:rPr>
              <a:t>High Tech / Industrial</a:t>
            </a:r>
          </a:p>
        </p:txBody>
      </p:sp>
      <p:pic>
        <p:nvPicPr>
          <p:cNvPr id="1223" name="Shape 1223"/>
          <p:cNvPicPr preferRelativeResize="0"/>
          <p:nvPr/>
        </p:nvPicPr>
        <p:blipFill rotWithShape="1">
          <a:blip r:embed="rId8">
            <a:alphaModFix/>
          </a:blip>
          <a:srcRect/>
          <a:stretch/>
        </p:blipFill>
        <p:spPr>
          <a:xfrm>
            <a:off x="5580276" y="3163293"/>
            <a:ext cx="539550" cy="335049"/>
          </a:xfrm>
          <a:prstGeom prst="rect">
            <a:avLst/>
          </a:prstGeom>
          <a:noFill/>
          <a:ln>
            <a:noFill/>
          </a:ln>
        </p:spPr>
      </p:pic>
      <p:pic>
        <p:nvPicPr>
          <p:cNvPr id="1224" name="Shape 1224"/>
          <p:cNvPicPr preferRelativeResize="0"/>
          <p:nvPr/>
        </p:nvPicPr>
        <p:blipFill rotWithShape="1">
          <a:blip r:embed="rId9">
            <a:alphaModFix/>
          </a:blip>
          <a:srcRect/>
          <a:stretch/>
        </p:blipFill>
        <p:spPr>
          <a:xfrm>
            <a:off x="8242028" y="3212484"/>
            <a:ext cx="661213" cy="213992"/>
          </a:xfrm>
          <a:prstGeom prst="rect">
            <a:avLst/>
          </a:prstGeom>
          <a:noFill/>
          <a:ln>
            <a:noFill/>
          </a:ln>
        </p:spPr>
      </p:pic>
      <p:sp>
        <p:nvSpPr>
          <p:cNvPr id="1225" name="Shape 1225"/>
          <p:cNvSpPr/>
          <p:nvPr/>
        </p:nvSpPr>
        <p:spPr>
          <a:xfrm>
            <a:off x="325460" y="942012"/>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17462" algn="l" rtl="0">
              <a:spcBef>
                <a:spcPts val="0"/>
              </a:spcBef>
              <a:buClr>
                <a:srgbClr val="008774"/>
              </a:buClr>
              <a:buSzPct val="25000"/>
              <a:buFont typeface="Arial"/>
              <a:buNone/>
            </a:pPr>
            <a:r>
              <a:rPr lang="en-US" sz="1100" b="0" i="1" u="none" strike="noStrike" cap="none">
                <a:solidFill>
                  <a:srgbClr val="008774"/>
                </a:solidFill>
                <a:latin typeface="Arial"/>
                <a:ea typeface="Arial"/>
                <a:cs typeface="Arial"/>
                <a:sym typeface="Arial"/>
              </a:rPr>
              <a:t>Internet of Things</a:t>
            </a:r>
          </a:p>
        </p:txBody>
      </p:sp>
      <p:pic>
        <p:nvPicPr>
          <p:cNvPr id="1226" name="Shape 1226"/>
          <p:cNvPicPr preferRelativeResize="0"/>
          <p:nvPr/>
        </p:nvPicPr>
        <p:blipFill rotWithShape="1">
          <a:blip r:embed="rId10">
            <a:alphaModFix/>
          </a:blip>
          <a:srcRect t="22312" b="30544"/>
          <a:stretch/>
        </p:blipFill>
        <p:spPr>
          <a:xfrm>
            <a:off x="2315368" y="1385396"/>
            <a:ext cx="665749" cy="313856"/>
          </a:xfrm>
          <a:prstGeom prst="rect">
            <a:avLst/>
          </a:prstGeom>
          <a:noFill/>
          <a:ln>
            <a:noFill/>
          </a:ln>
        </p:spPr>
      </p:pic>
      <p:pic>
        <p:nvPicPr>
          <p:cNvPr id="1227" name="Shape 1227"/>
          <p:cNvPicPr preferRelativeResize="0"/>
          <p:nvPr/>
        </p:nvPicPr>
        <p:blipFill rotWithShape="1">
          <a:blip r:embed="rId11">
            <a:alphaModFix/>
          </a:blip>
          <a:srcRect/>
          <a:stretch/>
        </p:blipFill>
        <p:spPr>
          <a:xfrm>
            <a:off x="483537" y="1384178"/>
            <a:ext cx="318121" cy="316293"/>
          </a:xfrm>
          <a:prstGeom prst="rect">
            <a:avLst/>
          </a:prstGeom>
          <a:noFill/>
          <a:ln>
            <a:noFill/>
          </a:ln>
        </p:spPr>
      </p:pic>
      <p:pic>
        <p:nvPicPr>
          <p:cNvPr id="1228" name="Shape 1228"/>
          <p:cNvPicPr preferRelativeResize="0"/>
          <p:nvPr/>
        </p:nvPicPr>
        <p:blipFill rotWithShape="1">
          <a:blip r:embed="rId12">
            <a:alphaModFix/>
          </a:blip>
          <a:srcRect l="28757" t="7350" r="28297" b="7787"/>
          <a:stretch/>
        </p:blipFill>
        <p:spPr>
          <a:xfrm>
            <a:off x="1780300" y="1281826"/>
            <a:ext cx="395851" cy="519614"/>
          </a:xfrm>
          <a:prstGeom prst="rect">
            <a:avLst/>
          </a:prstGeom>
          <a:noFill/>
          <a:ln>
            <a:noFill/>
          </a:ln>
        </p:spPr>
      </p:pic>
      <p:pic>
        <p:nvPicPr>
          <p:cNvPr id="1229" name="Shape 1229"/>
          <p:cNvPicPr preferRelativeResize="0"/>
          <p:nvPr/>
        </p:nvPicPr>
        <p:blipFill rotWithShape="1">
          <a:blip r:embed="rId13">
            <a:alphaModFix/>
          </a:blip>
          <a:srcRect/>
          <a:stretch/>
        </p:blipFill>
        <p:spPr>
          <a:xfrm>
            <a:off x="5087329" y="3987925"/>
            <a:ext cx="514540" cy="514540"/>
          </a:xfrm>
          <a:prstGeom prst="rect">
            <a:avLst/>
          </a:prstGeom>
          <a:noFill/>
          <a:ln>
            <a:noFill/>
          </a:ln>
        </p:spPr>
      </p:pic>
      <p:pic>
        <p:nvPicPr>
          <p:cNvPr id="1230" name="Shape 1230"/>
          <p:cNvPicPr preferRelativeResize="0"/>
          <p:nvPr/>
        </p:nvPicPr>
        <p:blipFill rotWithShape="1">
          <a:blip r:embed="rId14">
            <a:alphaModFix/>
          </a:blip>
          <a:srcRect/>
          <a:stretch/>
        </p:blipFill>
        <p:spPr>
          <a:xfrm>
            <a:off x="5848184" y="3971676"/>
            <a:ext cx="370480" cy="519895"/>
          </a:xfrm>
          <a:prstGeom prst="rect">
            <a:avLst/>
          </a:prstGeom>
          <a:noFill/>
          <a:ln>
            <a:noFill/>
          </a:ln>
        </p:spPr>
      </p:pic>
      <p:pic>
        <p:nvPicPr>
          <p:cNvPr id="1231" name="Shape 1231"/>
          <p:cNvPicPr preferRelativeResize="0"/>
          <p:nvPr/>
        </p:nvPicPr>
        <p:blipFill rotWithShape="1">
          <a:blip r:embed="rId15">
            <a:alphaModFix/>
          </a:blip>
          <a:srcRect l="27225" t="22558" r="23356" b="23531"/>
          <a:stretch/>
        </p:blipFill>
        <p:spPr>
          <a:xfrm>
            <a:off x="4311655" y="1210975"/>
            <a:ext cx="418949" cy="457036"/>
          </a:xfrm>
          <a:prstGeom prst="rect">
            <a:avLst/>
          </a:prstGeom>
          <a:noFill/>
          <a:ln>
            <a:noFill/>
          </a:ln>
        </p:spPr>
      </p:pic>
      <p:pic>
        <p:nvPicPr>
          <p:cNvPr id="1232" name="Shape 1232"/>
          <p:cNvPicPr preferRelativeResize="0"/>
          <p:nvPr/>
        </p:nvPicPr>
        <p:blipFill rotWithShape="1">
          <a:blip r:embed="rId16">
            <a:alphaModFix/>
          </a:blip>
          <a:srcRect/>
          <a:stretch/>
        </p:blipFill>
        <p:spPr>
          <a:xfrm>
            <a:off x="8168103" y="1225279"/>
            <a:ext cx="651252" cy="428521"/>
          </a:xfrm>
          <a:prstGeom prst="rect">
            <a:avLst/>
          </a:prstGeom>
          <a:noFill/>
          <a:ln>
            <a:noFill/>
          </a:ln>
        </p:spPr>
      </p:pic>
      <p:pic>
        <p:nvPicPr>
          <p:cNvPr id="1233" name="Shape 1233"/>
          <p:cNvPicPr preferRelativeResize="0"/>
          <p:nvPr/>
        </p:nvPicPr>
        <p:blipFill rotWithShape="1">
          <a:blip r:embed="rId17">
            <a:alphaModFix/>
          </a:blip>
          <a:srcRect/>
          <a:stretch/>
        </p:blipFill>
        <p:spPr>
          <a:xfrm>
            <a:off x="5703257" y="1302424"/>
            <a:ext cx="818206" cy="274233"/>
          </a:xfrm>
          <a:prstGeom prst="rect">
            <a:avLst/>
          </a:prstGeom>
          <a:noFill/>
          <a:ln>
            <a:noFill/>
          </a:ln>
        </p:spPr>
      </p:pic>
      <p:pic>
        <p:nvPicPr>
          <p:cNvPr id="1234" name="Shape 1234"/>
          <p:cNvPicPr preferRelativeResize="0"/>
          <p:nvPr/>
        </p:nvPicPr>
        <p:blipFill rotWithShape="1">
          <a:blip r:embed="rId18">
            <a:alphaModFix/>
          </a:blip>
          <a:srcRect/>
          <a:stretch/>
        </p:blipFill>
        <p:spPr>
          <a:xfrm>
            <a:off x="7666735" y="1273159"/>
            <a:ext cx="440599" cy="332704"/>
          </a:xfrm>
          <a:prstGeom prst="rect">
            <a:avLst/>
          </a:prstGeom>
          <a:noFill/>
          <a:ln>
            <a:noFill/>
          </a:ln>
        </p:spPr>
      </p:pic>
      <p:pic>
        <p:nvPicPr>
          <p:cNvPr id="1235" name="Shape 1235"/>
          <p:cNvPicPr preferRelativeResize="0"/>
          <p:nvPr/>
        </p:nvPicPr>
        <p:blipFill rotWithShape="1">
          <a:blip r:embed="rId19">
            <a:alphaModFix/>
          </a:blip>
          <a:srcRect/>
          <a:stretch/>
        </p:blipFill>
        <p:spPr>
          <a:xfrm>
            <a:off x="4808601" y="1308258"/>
            <a:ext cx="715737" cy="262498"/>
          </a:xfrm>
          <a:prstGeom prst="rect">
            <a:avLst/>
          </a:prstGeom>
          <a:noFill/>
          <a:ln>
            <a:noFill/>
          </a:ln>
        </p:spPr>
      </p:pic>
      <p:sp>
        <p:nvSpPr>
          <p:cNvPr id="1236" name="Shape 1236"/>
          <p:cNvSpPr/>
          <p:nvPr/>
        </p:nvSpPr>
        <p:spPr>
          <a:xfrm>
            <a:off x="4146764" y="918505"/>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17462" algn="l" rtl="0">
              <a:spcBef>
                <a:spcPts val="0"/>
              </a:spcBef>
              <a:buClr>
                <a:srgbClr val="008881"/>
              </a:buClr>
              <a:buSzPct val="25000"/>
              <a:buFont typeface="Arial"/>
              <a:buNone/>
            </a:pPr>
            <a:r>
              <a:rPr lang="en-US" sz="1100" b="0" i="1" u="none" strike="noStrike" cap="none">
                <a:solidFill>
                  <a:srgbClr val="008881"/>
                </a:solidFill>
                <a:latin typeface="Arial"/>
                <a:ea typeface="Arial"/>
                <a:cs typeface="Arial"/>
                <a:sym typeface="Arial"/>
              </a:rPr>
              <a:t>Telco / ISP</a:t>
            </a:r>
          </a:p>
        </p:txBody>
      </p:sp>
      <p:sp>
        <p:nvSpPr>
          <p:cNvPr id="1237" name="Shape 1237"/>
          <p:cNvSpPr/>
          <p:nvPr/>
        </p:nvSpPr>
        <p:spPr>
          <a:xfrm>
            <a:off x="325459" y="1859083"/>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17462" algn="l" rtl="0">
              <a:spcBef>
                <a:spcPts val="0"/>
              </a:spcBef>
              <a:buClr>
                <a:srgbClr val="008881"/>
              </a:buClr>
              <a:buSzPct val="25000"/>
              <a:buFont typeface="Arial"/>
              <a:buNone/>
            </a:pPr>
            <a:r>
              <a:rPr lang="en-US" sz="1100" b="0" i="1" u="none" strike="noStrike" cap="none">
                <a:solidFill>
                  <a:srgbClr val="008881"/>
                </a:solidFill>
                <a:latin typeface="Arial"/>
                <a:ea typeface="Arial"/>
                <a:cs typeface="Arial"/>
                <a:sym typeface="Arial"/>
              </a:rPr>
              <a:t>Insurance</a:t>
            </a:r>
          </a:p>
        </p:txBody>
      </p:sp>
      <p:pic>
        <p:nvPicPr>
          <p:cNvPr id="1238" name="Shape 1238"/>
          <p:cNvPicPr preferRelativeResize="0"/>
          <p:nvPr/>
        </p:nvPicPr>
        <p:blipFill rotWithShape="1">
          <a:blip r:embed="rId20">
            <a:alphaModFix/>
          </a:blip>
          <a:srcRect l="14654" r="10568"/>
          <a:stretch/>
        </p:blipFill>
        <p:spPr>
          <a:xfrm>
            <a:off x="1426562" y="2311268"/>
            <a:ext cx="643819" cy="365327"/>
          </a:xfrm>
          <a:prstGeom prst="rect">
            <a:avLst/>
          </a:prstGeom>
          <a:noFill/>
          <a:ln>
            <a:noFill/>
          </a:ln>
        </p:spPr>
      </p:pic>
      <p:pic>
        <p:nvPicPr>
          <p:cNvPr id="1239" name="Shape 1239"/>
          <p:cNvPicPr preferRelativeResize="0"/>
          <p:nvPr/>
        </p:nvPicPr>
        <p:blipFill rotWithShape="1">
          <a:blip r:embed="rId21">
            <a:alphaModFix/>
          </a:blip>
          <a:srcRect l="7076" t="2340"/>
          <a:stretch/>
        </p:blipFill>
        <p:spPr>
          <a:xfrm>
            <a:off x="347608" y="2332672"/>
            <a:ext cx="568859" cy="336469"/>
          </a:xfrm>
          <a:prstGeom prst="rect">
            <a:avLst/>
          </a:prstGeom>
          <a:noFill/>
          <a:ln>
            <a:noFill/>
          </a:ln>
        </p:spPr>
      </p:pic>
      <p:pic>
        <p:nvPicPr>
          <p:cNvPr id="1240" name="Shape 1240"/>
          <p:cNvPicPr preferRelativeResize="0"/>
          <p:nvPr/>
        </p:nvPicPr>
        <p:blipFill rotWithShape="1">
          <a:blip r:embed="rId22">
            <a:alphaModFix/>
          </a:blip>
          <a:srcRect/>
          <a:stretch/>
        </p:blipFill>
        <p:spPr>
          <a:xfrm>
            <a:off x="2063793" y="2230000"/>
            <a:ext cx="537128" cy="537128"/>
          </a:xfrm>
          <a:prstGeom prst="rect">
            <a:avLst/>
          </a:prstGeom>
          <a:noFill/>
          <a:ln>
            <a:noFill/>
          </a:ln>
        </p:spPr>
      </p:pic>
      <p:pic>
        <p:nvPicPr>
          <p:cNvPr id="1241" name="Shape 1241"/>
          <p:cNvPicPr preferRelativeResize="0"/>
          <p:nvPr/>
        </p:nvPicPr>
        <p:blipFill rotWithShape="1">
          <a:blip r:embed="rId23">
            <a:alphaModFix/>
          </a:blip>
          <a:srcRect/>
          <a:stretch/>
        </p:blipFill>
        <p:spPr>
          <a:xfrm>
            <a:off x="900329" y="2310065"/>
            <a:ext cx="504840" cy="256661"/>
          </a:xfrm>
          <a:prstGeom prst="rect">
            <a:avLst/>
          </a:prstGeom>
          <a:noFill/>
          <a:ln>
            <a:noFill/>
          </a:ln>
        </p:spPr>
      </p:pic>
      <p:cxnSp>
        <p:nvCxnSpPr>
          <p:cNvPr id="1242" name="Shape 1242"/>
          <p:cNvCxnSpPr/>
          <p:nvPr/>
        </p:nvCxnSpPr>
        <p:spPr>
          <a:xfrm rot="10800000" flipH="1">
            <a:off x="409777" y="1839751"/>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1243" name="Shape 1243"/>
          <p:cNvCxnSpPr/>
          <p:nvPr/>
        </p:nvCxnSpPr>
        <p:spPr>
          <a:xfrm rot="10800000" flipH="1">
            <a:off x="373015" y="2740149"/>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1244" name="Shape 1244"/>
          <p:cNvCxnSpPr/>
          <p:nvPr/>
        </p:nvCxnSpPr>
        <p:spPr>
          <a:xfrm rot="10800000" flipH="1">
            <a:off x="564331" y="3648663"/>
            <a:ext cx="8353348" cy="48528"/>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1245" name="Shape 1245"/>
          <p:cNvPicPr preferRelativeResize="0"/>
          <p:nvPr/>
        </p:nvPicPr>
        <p:blipFill rotWithShape="1">
          <a:blip r:embed="rId24">
            <a:alphaModFix/>
          </a:blip>
          <a:srcRect/>
          <a:stretch/>
        </p:blipFill>
        <p:spPr>
          <a:xfrm>
            <a:off x="1047385" y="4080507"/>
            <a:ext cx="509892" cy="276115"/>
          </a:xfrm>
          <a:prstGeom prst="rect">
            <a:avLst/>
          </a:prstGeom>
          <a:noFill/>
          <a:ln>
            <a:noFill/>
          </a:ln>
        </p:spPr>
      </p:pic>
      <p:pic>
        <p:nvPicPr>
          <p:cNvPr id="1246" name="Shape 1246"/>
          <p:cNvPicPr preferRelativeResize="0"/>
          <p:nvPr/>
        </p:nvPicPr>
        <p:blipFill rotWithShape="1">
          <a:blip r:embed="rId25">
            <a:alphaModFix/>
          </a:blip>
          <a:srcRect/>
          <a:stretch/>
        </p:blipFill>
        <p:spPr>
          <a:xfrm>
            <a:off x="7476667" y="3093576"/>
            <a:ext cx="724075" cy="451201"/>
          </a:xfrm>
          <a:prstGeom prst="rect">
            <a:avLst/>
          </a:prstGeom>
          <a:noFill/>
          <a:ln>
            <a:noFill/>
          </a:ln>
        </p:spPr>
      </p:pic>
      <p:pic>
        <p:nvPicPr>
          <p:cNvPr id="1247" name="Shape 1247"/>
          <p:cNvPicPr preferRelativeResize="0"/>
          <p:nvPr/>
        </p:nvPicPr>
        <p:blipFill rotWithShape="1">
          <a:blip r:embed="rId26">
            <a:alphaModFix/>
          </a:blip>
          <a:srcRect/>
          <a:stretch/>
        </p:blipFill>
        <p:spPr>
          <a:xfrm>
            <a:off x="4331830" y="3176455"/>
            <a:ext cx="470687" cy="286066"/>
          </a:xfrm>
          <a:prstGeom prst="rect">
            <a:avLst/>
          </a:prstGeom>
          <a:noFill/>
          <a:ln>
            <a:noFill/>
          </a:ln>
        </p:spPr>
      </p:pic>
      <p:pic>
        <p:nvPicPr>
          <p:cNvPr id="1248" name="Shape 1248"/>
          <p:cNvPicPr preferRelativeResize="0"/>
          <p:nvPr/>
        </p:nvPicPr>
        <p:blipFill rotWithShape="1">
          <a:blip r:embed="rId27">
            <a:alphaModFix/>
          </a:blip>
          <a:srcRect l="20167" r="21506"/>
          <a:stretch/>
        </p:blipFill>
        <p:spPr>
          <a:xfrm>
            <a:off x="926112" y="1291233"/>
            <a:ext cx="679207" cy="513016"/>
          </a:xfrm>
          <a:prstGeom prst="rect">
            <a:avLst/>
          </a:prstGeom>
          <a:noFill/>
          <a:ln>
            <a:noFill/>
          </a:ln>
        </p:spPr>
      </p:pic>
      <p:sp>
        <p:nvSpPr>
          <p:cNvPr id="1249" name="Shape 1249"/>
          <p:cNvSpPr/>
          <p:nvPr/>
        </p:nvSpPr>
        <p:spPr>
          <a:xfrm>
            <a:off x="3678023" y="881512"/>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250" name="Shape 1250"/>
          <p:cNvSpPr/>
          <p:nvPr/>
        </p:nvSpPr>
        <p:spPr>
          <a:xfrm>
            <a:off x="6261866" y="3546989"/>
            <a:ext cx="616474" cy="1074303"/>
          </a:xfrm>
          <a:prstGeom prst="rect">
            <a:avLst/>
          </a:prstGeom>
          <a:solidFill>
            <a:srgbClr val="FFFFFF"/>
          </a:solidFill>
          <a:ln w="12700"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251" name="Shape 1251"/>
          <p:cNvSpPr/>
          <p:nvPr/>
        </p:nvSpPr>
        <p:spPr>
          <a:xfrm>
            <a:off x="6869493" y="3679069"/>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17462" algn="l" rtl="0">
              <a:spcBef>
                <a:spcPts val="0"/>
              </a:spcBef>
              <a:buClr>
                <a:srgbClr val="008881"/>
              </a:buClr>
              <a:buSzPct val="25000"/>
              <a:buFont typeface="Arial"/>
              <a:buNone/>
            </a:pPr>
            <a:r>
              <a:rPr lang="en-US" sz="1100" b="0" i="1" u="none" strike="noStrike" cap="none">
                <a:solidFill>
                  <a:srgbClr val="008881"/>
                </a:solidFill>
                <a:latin typeface="Arial"/>
                <a:ea typeface="Arial"/>
                <a:cs typeface="Arial"/>
                <a:sym typeface="Arial"/>
              </a:rPr>
              <a:t>Education</a:t>
            </a:r>
          </a:p>
        </p:txBody>
      </p:sp>
      <p:sp>
        <p:nvSpPr>
          <p:cNvPr id="1252" name="Shape 1252"/>
          <p:cNvSpPr/>
          <p:nvPr/>
        </p:nvSpPr>
        <p:spPr>
          <a:xfrm>
            <a:off x="4183398" y="3663544"/>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17462" algn="l" rtl="0">
              <a:spcBef>
                <a:spcPts val="0"/>
              </a:spcBef>
              <a:buClr>
                <a:srgbClr val="008881"/>
              </a:buClr>
              <a:buSzPct val="25000"/>
              <a:buFont typeface="Arial"/>
              <a:buNone/>
            </a:pPr>
            <a:r>
              <a:rPr lang="en-US" sz="1100" b="0" i="1" u="none" strike="noStrike" cap="none">
                <a:solidFill>
                  <a:srgbClr val="008881"/>
                </a:solidFill>
                <a:latin typeface="Arial"/>
                <a:ea typeface="Arial"/>
                <a:cs typeface="Arial"/>
                <a:sym typeface="Arial"/>
              </a:rPr>
              <a:t>Government</a:t>
            </a:r>
          </a:p>
        </p:txBody>
      </p:sp>
      <p:sp>
        <p:nvSpPr>
          <p:cNvPr id="1253" name="Shape 1253"/>
          <p:cNvSpPr/>
          <p:nvPr/>
        </p:nvSpPr>
        <p:spPr>
          <a:xfrm>
            <a:off x="365814" y="3690442"/>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17462" algn="l" rtl="0">
              <a:spcBef>
                <a:spcPts val="0"/>
              </a:spcBef>
              <a:buClr>
                <a:srgbClr val="008881"/>
              </a:buClr>
              <a:buSzPct val="25000"/>
              <a:buFont typeface="Arial"/>
              <a:buNone/>
            </a:pPr>
            <a:r>
              <a:rPr lang="en-US" sz="1100" b="0" i="1" u="none" strike="noStrike" cap="none">
                <a:solidFill>
                  <a:srgbClr val="008881"/>
                </a:solidFill>
                <a:latin typeface="Arial"/>
                <a:ea typeface="Arial"/>
                <a:cs typeface="Arial"/>
                <a:sym typeface="Arial"/>
              </a:rPr>
              <a:t>Media / Services</a:t>
            </a:r>
          </a:p>
        </p:txBody>
      </p:sp>
      <p:pic>
        <p:nvPicPr>
          <p:cNvPr id="1254" name="Shape 1254"/>
          <p:cNvPicPr preferRelativeResize="0"/>
          <p:nvPr/>
        </p:nvPicPr>
        <p:blipFill rotWithShape="1">
          <a:blip r:embed="rId28">
            <a:alphaModFix/>
          </a:blip>
          <a:srcRect/>
          <a:stretch/>
        </p:blipFill>
        <p:spPr>
          <a:xfrm>
            <a:off x="322460" y="4080039"/>
            <a:ext cx="700680" cy="277224"/>
          </a:xfrm>
          <a:prstGeom prst="rect">
            <a:avLst/>
          </a:prstGeom>
          <a:noFill/>
          <a:ln>
            <a:noFill/>
          </a:ln>
        </p:spPr>
      </p:pic>
      <p:pic>
        <p:nvPicPr>
          <p:cNvPr id="1255" name="Shape 1255"/>
          <p:cNvPicPr preferRelativeResize="0"/>
          <p:nvPr/>
        </p:nvPicPr>
        <p:blipFill rotWithShape="1">
          <a:blip r:embed="rId29">
            <a:alphaModFix/>
          </a:blip>
          <a:srcRect/>
          <a:stretch/>
        </p:blipFill>
        <p:spPr>
          <a:xfrm>
            <a:off x="1530927" y="3946232"/>
            <a:ext cx="446102" cy="417840"/>
          </a:xfrm>
          <a:prstGeom prst="rect">
            <a:avLst/>
          </a:prstGeom>
          <a:noFill/>
          <a:ln>
            <a:noFill/>
          </a:ln>
        </p:spPr>
      </p:pic>
      <p:pic>
        <p:nvPicPr>
          <p:cNvPr id="1256" name="Shape 1256"/>
          <p:cNvPicPr preferRelativeResize="0"/>
          <p:nvPr/>
        </p:nvPicPr>
        <p:blipFill rotWithShape="1">
          <a:blip r:embed="rId30">
            <a:alphaModFix/>
          </a:blip>
          <a:srcRect/>
          <a:stretch/>
        </p:blipFill>
        <p:spPr>
          <a:xfrm>
            <a:off x="3122602" y="1455646"/>
            <a:ext cx="494068" cy="173308"/>
          </a:xfrm>
          <a:prstGeom prst="rect">
            <a:avLst/>
          </a:prstGeom>
          <a:noFill/>
          <a:ln>
            <a:noFill/>
          </a:ln>
        </p:spPr>
      </p:pic>
      <p:pic>
        <p:nvPicPr>
          <p:cNvPr id="1257" name="Shape 1257"/>
          <p:cNvPicPr preferRelativeResize="0"/>
          <p:nvPr/>
        </p:nvPicPr>
        <p:blipFill rotWithShape="1">
          <a:blip r:embed="rId31">
            <a:alphaModFix/>
          </a:blip>
          <a:srcRect/>
          <a:stretch/>
        </p:blipFill>
        <p:spPr>
          <a:xfrm>
            <a:off x="7225854" y="2287430"/>
            <a:ext cx="1026349" cy="289046"/>
          </a:xfrm>
          <a:prstGeom prst="rect">
            <a:avLst/>
          </a:prstGeom>
          <a:noFill/>
          <a:ln>
            <a:noFill/>
          </a:ln>
        </p:spPr>
      </p:pic>
      <p:pic>
        <p:nvPicPr>
          <p:cNvPr id="1258" name="Shape 1258"/>
          <p:cNvPicPr preferRelativeResize="0"/>
          <p:nvPr/>
        </p:nvPicPr>
        <p:blipFill rotWithShape="1">
          <a:blip r:embed="rId32">
            <a:alphaModFix/>
          </a:blip>
          <a:srcRect/>
          <a:stretch/>
        </p:blipFill>
        <p:spPr>
          <a:xfrm>
            <a:off x="2660575" y="2426068"/>
            <a:ext cx="734790" cy="149586"/>
          </a:xfrm>
          <a:prstGeom prst="rect">
            <a:avLst/>
          </a:prstGeom>
          <a:noFill/>
          <a:ln>
            <a:noFill/>
          </a:ln>
        </p:spPr>
      </p:pic>
      <p:sp>
        <p:nvSpPr>
          <p:cNvPr id="1259" name="Shape 1259"/>
          <p:cNvSpPr/>
          <p:nvPr/>
        </p:nvSpPr>
        <p:spPr>
          <a:xfrm>
            <a:off x="310863" y="27547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wrap="square" lIns="91425" tIns="45700" rIns="91425" bIns="45700" anchor="ctr" anchorCtr="0">
            <a:noAutofit/>
          </a:bodyPr>
          <a:lstStyle/>
          <a:p>
            <a:pPr marL="0" marR="0" lvl="0" indent="-17462" algn="l" rtl="0">
              <a:spcBef>
                <a:spcPts val="0"/>
              </a:spcBef>
              <a:buClr>
                <a:srgbClr val="008881"/>
              </a:buClr>
              <a:buSzPct val="25000"/>
              <a:buFont typeface="Arial"/>
              <a:buNone/>
            </a:pPr>
            <a:r>
              <a:rPr lang="en-US" sz="1100" b="0" i="1" u="none" strike="noStrike" cap="none">
                <a:solidFill>
                  <a:srgbClr val="008881"/>
                </a:solidFill>
                <a:latin typeface="Arial"/>
                <a:ea typeface="Arial"/>
                <a:cs typeface="Arial"/>
                <a:sym typeface="Arial"/>
              </a:rPr>
              <a:t>Retail / Transport</a:t>
            </a:r>
          </a:p>
        </p:txBody>
      </p:sp>
      <p:pic>
        <p:nvPicPr>
          <p:cNvPr id="1260" name="Shape 1260"/>
          <p:cNvPicPr preferRelativeResize="0"/>
          <p:nvPr/>
        </p:nvPicPr>
        <p:blipFill rotWithShape="1">
          <a:blip r:embed="rId33">
            <a:alphaModFix/>
          </a:blip>
          <a:srcRect l="6765" r="9208"/>
          <a:stretch/>
        </p:blipFill>
        <p:spPr>
          <a:xfrm>
            <a:off x="385607" y="3139236"/>
            <a:ext cx="503731" cy="306111"/>
          </a:xfrm>
          <a:prstGeom prst="rect">
            <a:avLst/>
          </a:prstGeom>
          <a:noFill/>
          <a:ln>
            <a:noFill/>
          </a:ln>
        </p:spPr>
      </p:pic>
      <p:pic>
        <p:nvPicPr>
          <p:cNvPr id="1261" name="Shape 1261"/>
          <p:cNvPicPr preferRelativeResize="0"/>
          <p:nvPr/>
        </p:nvPicPr>
        <p:blipFill rotWithShape="1">
          <a:blip r:embed="rId34">
            <a:alphaModFix/>
          </a:blip>
          <a:srcRect/>
          <a:stretch/>
        </p:blipFill>
        <p:spPr>
          <a:xfrm>
            <a:off x="1997068" y="3146411"/>
            <a:ext cx="358688" cy="290905"/>
          </a:xfrm>
          <a:prstGeom prst="rect">
            <a:avLst/>
          </a:prstGeom>
          <a:noFill/>
          <a:ln>
            <a:noFill/>
          </a:ln>
        </p:spPr>
      </p:pic>
      <p:pic>
        <p:nvPicPr>
          <p:cNvPr id="1262" name="Shape 1262"/>
          <p:cNvPicPr preferRelativeResize="0"/>
          <p:nvPr/>
        </p:nvPicPr>
        <p:blipFill rotWithShape="1">
          <a:blip r:embed="rId35">
            <a:alphaModFix/>
          </a:blip>
          <a:srcRect/>
          <a:stretch/>
        </p:blipFill>
        <p:spPr>
          <a:xfrm>
            <a:off x="2380076" y="3169554"/>
            <a:ext cx="715088" cy="211220"/>
          </a:xfrm>
          <a:prstGeom prst="rect">
            <a:avLst/>
          </a:prstGeom>
          <a:noFill/>
          <a:ln>
            <a:noFill/>
          </a:ln>
        </p:spPr>
      </p:pic>
      <p:pic>
        <p:nvPicPr>
          <p:cNvPr id="1263" name="Shape 1263"/>
          <p:cNvPicPr preferRelativeResize="0"/>
          <p:nvPr/>
        </p:nvPicPr>
        <p:blipFill rotWithShape="1">
          <a:blip r:embed="rId36">
            <a:alphaModFix/>
          </a:blip>
          <a:srcRect/>
          <a:stretch/>
        </p:blipFill>
        <p:spPr>
          <a:xfrm>
            <a:off x="1557481" y="3115794"/>
            <a:ext cx="346531" cy="346531"/>
          </a:xfrm>
          <a:prstGeom prst="rect">
            <a:avLst/>
          </a:prstGeom>
          <a:noFill/>
          <a:ln>
            <a:noFill/>
          </a:ln>
        </p:spPr>
      </p:pic>
      <p:pic>
        <p:nvPicPr>
          <p:cNvPr id="1264" name="Shape 1264"/>
          <p:cNvPicPr preferRelativeResize="0"/>
          <p:nvPr/>
        </p:nvPicPr>
        <p:blipFill rotWithShape="1">
          <a:blip r:embed="rId37">
            <a:alphaModFix/>
          </a:blip>
          <a:srcRect l="8595" t="16835" r="10355" b="20871"/>
          <a:stretch/>
        </p:blipFill>
        <p:spPr>
          <a:xfrm>
            <a:off x="3075241" y="3173227"/>
            <a:ext cx="600080" cy="292946"/>
          </a:xfrm>
          <a:prstGeom prst="rect">
            <a:avLst/>
          </a:prstGeom>
          <a:noFill/>
          <a:ln>
            <a:noFill/>
          </a:ln>
        </p:spPr>
      </p:pic>
      <p:pic>
        <p:nvPicPr>
          <p:cNvPr id="1265" name="Shape 1265"/>
          <p:cNvPicPr preferRelativeResize="0"/>
          <p:nvPr/>
        </p:nvPicPr>
        <p:blipFill rotWithShape="1">
          <a:blip r:embed="rId38">
            <a:alphaModFix/>
          </a:blip>
          <a:srcRect/>
          <a:stretch/>
        </p:blipFill>
        <p:spPr>
          <a:xfrm>
            <a:off x="7352649" y="4121237"/>
            <a:ext cx="233817" cy="247845"/>
          </a:xfrm>
          <a:prstGeom prst="rect">
            <a:avLst/>
          </a:prstGeom>
          <a:noFill/>
          <a:ln>
            <a:noFill/>
          </a:ln>
        </p:spPr>
      </p:pic>
      <p:pic>
        <p:nvPicPr>
          <p:cNvPr id="1266" name="Shape 1266"/>
          <p:cNvPicPr preferRelativeResize="0"/>
          <p:nvPr/>
        </p:nvPicPr>
        <p:blipFill rotWithShape="1">
          <a:blip r:embed="rId39">
            <a:alphaModFix/>
          </a:blip>
          <a:srcRect/>
          <a:stretch/>
        </p:blipFill>
        <p:spPr>
          <a:xfrm>
            <a:off x="7979217" y="4046037"/>
            <a:ext cx="379977" cy="398282"/>
          </a:xfrm>
          <a:prstGeom prst="rect">
            <a:avLst/>
          </a:prstGeom>
          <a:noFill/>
          <a:ln>
            <a:noFill/>
          </a:ln>
        </p:spPr>
      </p:pic>
      <p:pic>
        <p:nvPicPr>
          <p:cNvPr id="1267" name="Shape 1267"/>
          <p:cNvPicPr preferRelativeResize="0"/>
          <p:nvPr/>
        </p:nvPicPr>
        <p:blipFill rotWithShape="1">
          <a:blip r:embed="rId40">
            <a:alphaModFix/>
          </a:blip>
          <a:srcRect/>
          <a:stretch/>
        </p:blipFill>
        <p:spPr>
          <a:xfrm>
            <a:off x="6826634" y="1145538"/>
            <a:ext cx="587704" cy="587704"/>
          </a:xfrm>
          <a:prstGeom prst="rect">
            <a:avLst/>
          </a:prstGeom>
          <a:noFill/>
          <a:ln>
            <a:noFill/>
          </a:ln>
        </p:spPr>
      </p:pic>
      <p:sp>
        <p:nvSpPr>
          <p:cNvPr id="1268" name="Shape 1268"/>
          <p:cNvSpPr/>
          <p:nvPr/>
        </p:nvSpPr>
        <p:spPr>
          <a:xfrm>
            <a:off x="3669844" y="873345"/>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1269" name="Shape 1269"/>
          <p:cNvPicPr preferRelativeResize="0"/>
          <p:nvPr/>
        </p:nvPicPr>
        <p:blipFill rotWithShape="1">
          <a:blip r:embed="rId41">
            <a:alphaModFix/>
          </a:blip>
          <a:srcRect/>
          <a:stretch/>
        </p:blipFill>
        <p:spPr>
          <a:xfrm>
            <a:off x="1948378" y="3929934"/>
            <a:ext cx="478988" cy="478988"/>
          </a:xfrm>
          <a:prstGeom prst="rect">
            <a:avLst/>
          </a:prstGeom>
          <a:noFill/>
          <a:ln>
            <a:noFill/>
          </a:ln>
        </p:spPr>
      </p:pic>
      <p:pic>
        <p:nvPicPr>
          <p:cNvPr id="1270" name="Shape 1270"/>
          <p:cNvPicPr preferRelativeResize="0"/>
          <p:nvPr/>
        </p:nvPicPr>
        <p:blipFill rotWithShape="1">
          <a:blip r:embed="rId42">
            <a:alphaModFix/>
          </a:blip>
          <a:srcRect/>
          <a:stretch/>
        </p:blipFill>
        <p:spPr>
          <a:xfrm>
            <a:off x="4372682" y="3971675"/>
            <a:ext cx="528164" cy="528164"/>
          </a:xfrm>
          <a:prstGeom prst="rect">
            <a:avLst/>
          </a:prstGeom>
          <a:noFill/>
          <a:ln>
            <a:noFill/>
          </a:ln>
        </p:spPr>
      </p:pic>
      <p:pic>
        <p:nvPicPr>
          <p:cNvPr id="1271" name="Shape 1271"/>
          <p:cNvPicPr preferRelativeResize="0"/>
          <p:nvPr/>
        </p:nvPicPr>
        <p:blipFill rotWithShape="1">
          <a:blip r:embed="rId43">
            <a:alphaModFix/>
          </a:blip>
          <a:srcRect/>
          <a:stretch/>
        </p:blipFill>
        <p:spPr>
          <a:xfrm>
            <a:off x="5029118" y="3131635"/>
            <a:ext cx="361364" cy="361364"/>
          </a:xfrm>
          <a:prstGeom prst="rect">
            <a:avLst/>
          </a:prstGeom>
          <a:noFill/>
          <a:ln>
            <a:noFill/>
          </a:ln>
        </p:spPr>
      </p:pic>
      <p:pic>
        <p:nvPicPr>
          <p:cNvPr id="1272" name="Shape 1272"/>
          <p:cNvPicPr preferRelativeResize="0"/>
          <p:nvPr/>
        </p:nvPicPr>
        <p:blipFill rotWithShape="1">
          <a:blip r:embed="rId44">
            <a:alphaModFix/>
          </a:blip>
          <a:srcRect/>
          <a:stretch/>
        </p:blipFill>
        <p:spPr>
          <a:xfrm>
            <a:off x="3420533" y="2349500"/>
            <a:ext cx="413785" cy="251572"/>
          </a:xfrm>
          <a:prstGeom prst="rect">
            <a:avLst/>
          </a:prstGeom>
          <a:noFill/>
          <a:ln>
            <a:noFill/>
          </a:ln>
        </p:spPr>
      </p:pic>
      <p:sp>
        <p:nvSpPr>
          <p:cNvPr id="1273" name="Shape 1273"/>
          <p:cNvSpPr txBox="1"/>
          <p:nvPr/>
        </p:nvSpPr>
        <p:spPr>
          <a:xfrm rot="2700000">
            <a:off x="8019224" y="270823"/>
            <a:ext cx="1345894" cy="307777"/>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b="1">
                <a:solidFill>
                  <a:schemeClr val="lt1"/>
                </a:solidFill>
                <a:latin typeface="Arial"/>
                <a:ea typeface="Arial"/>
                <a:cs typeface="Arial"/>
                <a:sym typeface="Arial"/>
              </a:rPr>
              <a:t>Confidential</a:t>
            </a:r>
          </a:p>
        </p:txBody>
      </p:sp>
      <p:pic>
        <p:nvPicPr>
          <p:cNvPr id="1274" name="Shape 1274"/>
          <p:cNvPicPr preferRelativeResize="0"/>
          <p:nvPr/>
        </p:nvPicPr>
        <p:blipFill rotWithShape="1">
          <a:blip r:embed="rId45">
            <a:alphaModFix/>
          </a:blip>
          <a:srcRect/>
          <a:stretch/>
        </p:blipFill>
        <p:spPr>
          <a:xfrm>
            <a:off x="6826634" y="3088212"/>
            <a:ext cx="688845" cy="458261"/>
          </a:xfrm>
          <a:prstGeom prst="rect">
            <a:avLst/>
          </a:prstGeom>
          <a:noFill/>
          <a:ln>
            <a:noFill/>
          </a:ln>
        </p:spPr>
      </p:pic>
      <p:pic>
        <p:nvPicPr>
          <p:cNvPr id="1275" name="Shape 1275"/>
          <p:cNvPicPr preferRelativeResize="0"/>
          <p:nvPr/>
        </p:nvPicPr>
        <p:blipFill rotWithShape="1">
          <a:blip r:embed="rId46">
            <a:alphaModFix/>
          </a:blip>
          <a:srcRect/>
          <a:stretch/>
        </p:blipFill>
        <p:spPr>
          <a:xfrm>
            <a:off x="5541088" y="2272368"/>
            <a:ext cx="349533" cy="293100"/>
          </a:xfrm>
          <a:prstGeom prst="rect">
            <a:avLst/>
          </a:prstGeom>
          <a:noFill/>
          <a:ln>
            <a:noFill/>
          </a:ln>
        </p:spPr>
      </p:pic>
      <p:pic>
        <p:nvPicPr>
          <p:cNvPr id="1276" name="Shape 1276"/>
          <p:cNvPicPr preferRelativeResize="0"/>
          <p:nvPr/>
        </p:nvPicPr>
        <p:blipFill rotWithShape="1">
          <a:blip r:embed="rId47">
            <a:alphaModFix/>
          </a:blip>
          <a:srcRect/>
          <a:stretch/>
        </p:blipFill>
        <p:spPr>
          <a:xfrm>
            <a:off x="2763050" y="4090593"/>
            <a:ext cx="689263" cy="166494"/>
          </a:xfrm>
          <a:prstGeom prst="rect">
            <a:avLst/>
          </a:prstGeom>
          <a:noFill/>
          <a:ln>
            <a:noFill/>
          </a:ln>
        </p:spPr>
      </p:pic>
      <p:pic>
        <p:nvPicPr>
          <p:cNvPr id="1277" name="Shape 1277"/>
          <p:cNvPicPr preferRelativeResize="0"/>
          <p:nvPr/>
        </p:nvPicPr>
        <p:blipFill rotWithShape="1">
          <a:blip r:embed="rId48">
            <a:alphaModFix/>
          </a:blip>
          <a:srcRect/>
          <a:stretch/>
        </p:blipFill>
        <p:spPr>
          <a:xfrm>
            <a:off x="2450450" y="4013427"/>
            <a:ext cx="259671" cy="259671"/>
          </a:xfrm>
          <a:prstGeom prst="rect">
            <a:avLst/>
          </a:prstGeom>
          <a:noFill/>
          <a:ln>
            <a:noFill/>
          </a:ln>
        </p:spPr>
      </p:pic>
      <p:pic>
        <p:nvPicPr>
          <p:cNvPr id="1278" name="Shape 1278"/>
          <p:cNvPicPr preferRelativeResize="0"/>
          <p:nvPr/>
        </p:nvPicPr>
        <p:blipFill rotWithShape="1">
          <a:blip r:embed="rId49">
            <a:alphaModFix/>
          </a:blip>
          <a:srcRect/>
          <a:stretch/>
        </p:blipFill>
        <p:spPr>
          <a:xfrm>
            <a:off x="3477298" y="4016231"/>
            <a:ext cx="273721" cy="273721"/>
          </a:xfrm>
          <a:prstGeom prst="rect">
            <a:avLst/>
          </a:prstGeom>
          <a:noFill/>
          <a:ln>
            <a:noFill/>
          </a:ln>
        </p:spPr>
      </p:pic>
      <p:pic>
        <p:nvPicPr>
          <p:cNvPr id="1279" name="Shape 1279"/>
          <p:cNvPicPr preferRelativeResize="0"/>
          <p:nvPr/>
        </p:nvPicPr>
        <p:blipFill rotWithShape="1">
          <a:blip r:embed="rId50">
            <a:alphaModFix/>
          </a:blip>
          <a:srcRect/>
          <a:stretch/>
        </p:blipFill>
        <p:spPr>
          <a:xfrm>
            <a:off x="6120770" y="3018268"/>
            <a:ext cx="628872" cy="628872"/>
          </a:xfrm>
          <a:prstGeom prst="rect">
            <a:avLst/>
          </a:prstGeom>
          <a:noFill/>
          <a:ln>
            <a:noFill/>
          </a:ln>
        </p:spPr>
      </p:pic>
      <p:pic>
        <p:nvPicPr>
          <p:cNvPr id="1280" name="Shape 1280"/>
          <p:cNvPicPr preferRelativeResize="0"/>
          <p:nvPr/>
        </p:nvPicPr>
        <p:blipFill rotWithShape="1">
          <a:blip r:embed="rId51">
            <a:alphaModFix/>
          </a:blip>
          <a:srcRect/>
          <a:stretch/>
        </p:blipFill>
        <p:spPr>
          <a:xfrm>
            <a:off x="955343" y="3196022"/>
            <a:ext cx="509425" cy="190262"/>
          </a:xfrm>
          <a:prstGeom prst="rect">
            <a:avLst/>
          </a:prstGeom>
          <a:noFill/>
          <a:ln>
            <a:noFill/>
          </a:ln>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pic>
        <p:nvPicPr>
          <p:cNvPr id="1286" name="Shape 1286" descr="photo-1428342319217-5fdaf6d7898e.jpeg"/>
          <p:cNvPicPr preferRelativeResize="0"/>
          <p:nvPr/>
        </p:nvPicPr>
        <p:blipFill rotWithShape="1">
          <a:blip r:embed="rId3">
            <a:alphaModFix/>
          </a:blip>
          <a:srcRect/>
          <a:stretch/>
        </p:blipFill>
        <p:spPr>
          <a:xfrm>
            <a:off x="1" y="0"/>
            <a:ext cx="9137903" cy="5141551"/>
          </a:xfrm>
          <a:prstGeom prst="rect">
            <a:avLst/>
          </a:prstGeom>
          <a:noFill/>
          <a:ln>
            <a:noFill/>
          </a:ln>
        </p:spPr>
      </p:pic>
      <p:sp>
        <p:nvSpPr>
          <p:cNvPr id="1287" name="Shape 1287"/>
          <p:cNvSpPr/>
          <p:nvPr/>
        </p:nvSpPr>
        <p:spPr>
          <a:xfrm>
            <a:off x="0" y="0"/>
            <a:ext cx="9144000" cy="5143500"/>
          </a:xfrm>
          <a:prstGeom prst="rect">
            <a:avLst/>
          </a:prstGeom>
          <a:solidFill>
            <a:srgbClr val="182730">
              <a:alpha val="69803"/>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288" name="Shape 1288"/>
          <p:cNvPicPr preferRelativeResize="0"/>
          <p:nvPr/>
        </p:nvPicPr>
        <p:blipFill rotWithShape="1">
          <a:blip r:embed="rId4">
            <a:alphaModFix/>
          </a:blip>
          <a:srcRect/>
          <a:stretch/>
        </p:blipFill>
        <p:spPr>
          <a:xfrm>
            <a:off x="8242185" y="4843720"/>
            <a:ext cx="755621" cy="185251"/>
          </a:xfrm>
          <a:prstGeom prst="rect">
            <a:avLst/>
          </a:prstGeom>
          <a:noFill/>
          <a:ln>
            <a:noFill/>
          </a:ln>
        </p:spPr>
      </p:pic>
      <p:sp>
        <p:nvSpPr>
          <p:cNvPr id="1289" name="Shape 1289"/>
          <p:cNvSpPr txBox="1"/>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l" rtl="0">
              <a:lnSpc>
                <a:spcPct val="100000"/>
              </a:lnSpc>
              <a:spcBef>
                <a:spcPts val="0"/>
              </a:spcBef>
              <a:spcAft>
                <a:spcPts val="0"/>
              </a:spcAft>
              <a:buClr>
                <a:srgbClr val="58C6B8"/>
              </a:buClr>
              <a:buSzPct val="100000"/>
              <a:buFont typeface="Arial"/>
              <a:buNone/>
            </a:pPr>
            <a:r>
              <a:rPr lang="en-US" sz="2800" b="1" i="0" u="none" strike="noStrike" cap="none">
                <a:solidFill>
                  <a:srgbClr val="58C6B8"/>
                </a:solidFill>
                <a:latin typeface="Arial"/>
                <a:ea typeface="Arial"/>
                <a:cs typeface="Arial"/>
                <a:sym typeface="Arial"/>
              </a:rPr>
              <a:t>Next Steps</a:t>
            </a:r>
          </a:p>
        </p:txBody>
      </p:sp>
      <p:sp>
        <p:nvSpPr>
          <p:cNvPr id="1290" name="Shape 1290"/>
          <p:cNvSpPr txBox="1"/>
          <p:nvPr/>
        </p:nvSpPr>
        <p:spPr>
          <a:xfrm>
            <a:off x="836394" y="1384714"/>
            <a:ext cx="2592862" cy="70788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000" b="1">
                <a:solidFill>
                  <a:schemeClr val="lt1"/>
                </a:solidFill>
                <a:latin typeface="Arial"/>
                <a:ea typeface="Arial"/>
                <a:cs typeface="Arial"/>
                <a:sym typeface="Arial"/>
              </a:rPr>
              <a:t>Technical Overview and Demo</a:t>
            </a:r>
          </a:p>
        </p:txBody>
      </p:sp>
      <p:pic>
        <p:nvPicPr>
          <p:cNvPr id="1291" name="Shape 1291"/>
          <p:cNvPicPr preferRelativeResize="0"/>
          <p:nvPr/>
        </p:nvPicPr>
        <p:blipFill rotWithShape="1">
          <a:blip r:embed="rId5">
            <a:alphaModFix/>
          </a:blip>
          <a:srcRect/>
          <a:stretch/>
        </p:blipFill>
        <p:spPr>
          <a:xfrm>
            <a:off x="6277353" y="2085662"/>
            <a:ext cx="2140217" cy="1643777"/>
          </a:xfrm>
          <a:prstGeom prst="rect">
            <a:avLst/>
          </a:prstGeom>
          <a:noFill/>
          <a:ln>
            <a:noFill/>
          </a:ln>
        </p:spPr>
      </p:pic>
      <p:pic>
        <p:nvPicPr>
          <p:cNvPr id="1292" name="Shape 1292" descr="PivotalCloudFoundry-Logo-Vertical-OnDark.png"/>
          <p:cNvPicPr preferRelativeResize="0"/>
          <p:nvPr/>
        </p:nvPicPr>
        <p:blipFill rotWithShape="1">
          <a:blip r:embed="rId6">
            <a:alphaModFix/>
          </a:blip>
          <a:srcRect/>
          <a:stretch/>
        </p:blipFill>
        <p:spPr>
          <a:xfrm>
            <a:off x="930200" y="2457455"/>
            <a:ext cx="2464402" cy="1096863"/>
          </a:xfrm>
          <a:prstGeom prst="rect">
            <a:avLst/>
          </a:prstGeom>
          <a:noFill/>
          <a:ln>
            <a:noFill/>
          </a:ln>
        </p:spPr>
      </p:pic>
      <p:sp>
        <p:nvSpPr>
          <p:cNvPr id="1293" name="Shape 1293"/>
          <p:cNvSpPr txBox="1"/>
          <p:nvPr/>
        </p:nvSpPr>
        <p:spPr>
          <a:xfrm>
            <a:off x="6272191" y="1384714"/>
            <a:ext cx="2013128" cy="40011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000" b="1" dirty="0" smtClean="0">
                <a:solidFill>
                  <a:schemeClr val="lt1"/>
                </a:solidFill>
                <a:latin typeface="Arial"/>
                <a:ea typeface="Arial"/>
                <a:cs typeface="Arial"/>
                <a:sym typeface="Arial"/>
              </a:rPr>
              <a:t>Technical Workshops</a:t>
            </a:r>
            <a:endParaRPr lang="en-US" sz="2000" b="1" dirty="0">
              <a:solidFill>
                <a:schemeClr val="lt1"/>
              </a:solidFill>
              <a:latin typeface="Arial"/>
              <a:ea typeface="Arial"/>
              <a:cs typeface="Arial"/>
              <a:sym typeface="Arial"/>
            </a:endParaRPr>
          </a:p>
        </p:txBody>
      </p:sp>
      <p:sp>
        <p:nvSpPr>
          <p:cNvPr id="1294" name="Shape 1294"/>
          <p:cNvSpPr txBox="1"/>
          <p:nvPr/>
        </p:nvSpPr>
        <p:spPr>
          <a:xfrm>
            <a:off x="9577224" y="277848"/>
            <a:ext cx="184666" cy="369332"/>
          </a:xfrm>
          <a:prstGeom prst="rect">
            <a:avLst/>
          </a:prstGeom>
          <a:noFill/>
          <a:ln>
            <a:noFill/>
          </a:ln>
        </p:spPr>
        <p:txBody>
          <a:bodyPr wrap="square" lIns="91425" tIns="45700" rIns="91425" bIns="45700" anchor="t"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sp>
        <p:nvSpPr>
          <p:cNvPr id="1295" name="Shape 1295"/>
          <p:cNvSpPr/>
          <p:nvPr/>
        </p:nvSpPr>
        <p:spPr>
          <a:xfrm>
            <a:off x="9185051" y="2272789"/>
            <a:ext cx="2256748"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a:solidFill>
                  <a:schemeClr val="dk1"/>
                </a:solidFill>
                <a:latin typeface="Arial"/>
                <a:ea typeface="Arial"/>
                <a:cs typeface="Arial"/>
                <a:sym typeface="Arial"/>
              </a:rPr>
              <a:t>END at ~47 minutes</a:t>
            </a: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pic>
        <p:nvPicPr>
          <p:cNvPr id="1301" name="Shape 1301" descr="photo-1428342319217-5fdaf6d7898e.jpeg"/>
          <p:cNvPicPr preferRelativeResize="0"/>
          <p:nvPr/>
        </p:nvPicPr>
        <p:blipFill rotWithShape="1">
          <a:blip r:embed="rId3">
            <a:alphaModFix/>
          </a:blip>
          <a:srcRect/>
          <a:stretch/>
        </p:blipFill>
        <p:spPr>
          <a:xfrm>
            <a:off x="1" y="0"/>
            <a:ext cx="9137903" cy="5141551"/>
          </a:xfrm>
          <a:prstGeom prst="rect">
            <a:avLst/>
          </a:prstGeom>
          <a:noFill/>
          <a:ln>
            <a:noFill/>
          </a:ln>
        </p:spPr>
      </p:pic>
      <p:sp>
        <p:nvSpPr>
          <p:cNvPr id="1302" name="Shape 1302"/>
          <p:cNvSpPr/>
          <p:nvPr/>
        </p:nvSpPr>
        <p:spPr>
          <a:xfrm>
            <a:off x="0" y="0"/>
            <a:ext cx="9144000" cy="5143500"/>
          </a:xfrm>
          <a:prstGeom prst="rect">
            <a:avLst/>
          </a:prstGeom>
          <a:solidFill>
            <a:srgbClr val="182730">
              <a:alpha val="69803"/>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303" name="Shape 1303"/>
          <p:cNvPicPr preferRelativeResize="0"/>
          <p:nvPr/>
        </p:nvPicPr>
        <p:blipFill rotWithShape="1">
          <a:blip r:embed="rId4">
            <a:alphaModFix/>
          </a:blip>
          <a:srcRect/>
          <a:stretch/>
        </p:blipFill>
        <p:spPr>
          <a:xfrm>
            <a:off x="1724637" y="1933066"/>
            <a:ext cx="5622118" cy="1224366"/>
          </a:xfrm>
          <a:prstGeom prst="rect">
            <a:avLst/>
          </a:prstGeom>
          <a:noFill/>
          <a:ln>
            <a:noFill/>
          </a:ln>
        </p:spPr>
      </p:pic>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Shape 1308"/>
          <p:cNvSpPr txBox="1"/>
          <p:nvPr/>
        </p:nvSpPr>
        <p:spPr>
          <a:xfrm>
            <a:off x="2786894" y="2364961"/>
            <a:ext cx="3699538" cy="92333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5400">
                <a:solidFill>
                  <a:schemeClr val="dk1"/>
                </a:solidFill>
                <a:latin typeface="Arial"/>
                <a:ea typeface="Arial"/>
                <a:cs typeface="Arial"/>
                <a:sym typeface="Arial"/>
              </a:rPr>
              <a:t>APPENDIX</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Shape 1314"/>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i="0" u="none" strike="noStrike" cap="none">
                <a:solidFill>
                  <a:srgbClr val="008774"/>
                </a:solidFill>
                <a:latin typeface="Arial"/>
                <a:ea typeface="Arial"/>
                <a:cs typeface="Arial"/>
                <a:sym typeface="Arial"/>
              </a:rPr>
              <a:t>DIY Cloud Native Platform Reference Architecture </a:t>
            </a:r>
          </a:p>
        </p:txBody>
      </p:sp>
      <p:pic>
        <p:nvPicPr>
          <p:cNvPr id="1315" name="Shape 1315"/>
          <p:cNvPicPr preferRelativeResize="0"/>
          <p:nvPr/>
        </p:nvPicPr>
        <p:blipFill rotWithShape="1">
          <a:blip r:embed="rId3">
            <a:alphaModFix/>
          </a:blip>
          <a:srcRect/>
          <a:stretch/>
        </p:blipFill>
        <p:spPr>
          <a:xfrm>
            <a:off x="54620" y="658539"/>
            <a:ext cx="8947671" cy="445058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320"/>
        <p:cNvGrpSpPr/>
        <p:nvPr/>
      </p:nvGrpSpPr>
      <p:grpSpPr>
        <a:xfrm>
          <a:off x="0" y="0"/>
          <a:ext cx="0" cy="0"/>
          <a:chOff x="0" y="0"/>
          <a:chExt cx="0" cy="0"/>
        </a:xfrm>
      </p:grpSpPr>
      <p:sp>
        <p:nvSpPr>
          <p:cNvPr id="1321" name="Shape 1321"/>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i="0" u="none" strike="noStrike" cap="none">
                <a:solidFill>
                  <a:srgbClr val="008774"/>
                </a:solidFill>
                <a:latin typeface="Arial"/>
                <a:ea typeface="Arial"/>
                <a:cs typeface="Arial"/>
                <a:sym typeface="Arial"/>
              </a:rPr>
              <a:t>Same Reference Arch with Cloud Foundry</a:t>
            </a:r>
          </a:p>
        </p:txBody>
      </p:sp>
      <p:sp>
        <p:nvSpPr>
          <p:cNvPr id="1322" name="Shape 1322"/>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35</a:t>
            </a:fld>
            <a:endParaRPr lang="en-US" sz="900">
              <a:solidFill>
                <a:srgbClr val="A5A5A5"/>
              </a:solidFill>
              <a:latin typeface="Arial"/>
              <a:ea typeface="Arial"/>
              <a:cs typeface="Arial"/>
              <a:sym typeface="Arial"/>
            </a:endParaRPr>
          </a:p>
        </p:txBody>
      </p:sp>
      <p:pic>
        <p:nvPicPr>
          <p:cNvPr id="1323" name="Shape 1323"/>
          <p:cNvPicPr preferRelativeResize="0"/>
          <p:nvPr/>
        </p:nvPicPr>
        <p:blipFill rotWithShape="1">
          <a:blip r:embed="rId3">
            <a:alphaModFix/>
          </a:blip>
          <a:srcRect/>
          <a:stretch/>
        </p:blipFill>
        <p:spPr>
          <a:xfrm>
            <a:off x="40967" y="639197"/>
            <a:ext cx="8977492" cy="443997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pic>
        <p:nvPicPr>
          <p:cNvPr id="1329" name="Shape 1329"/>
          <p:cNvPicPr preferRelativeResize="0"/>
          <p:nvPr/>
        </p:nvPicPr>
        <p:blipFill rotWithShape="1">
          <a:blip r:embed="rId3">
            <a:alphaModFix/>
          </a:blip>
          <a:srcRect/>
          <a:stretch/>
        </p:blipFill>
        <p:spPr>
          <a:xfrm>
            <a:off x="570091" y="1147411"/>
            <a:ext cx="8044884" cy="3507279"/>
          </a:xfrm>
          <a:prstGeom prst="rect">
            <a:avLst/>
          </a:prstGeom>
          <a:noFill/>
          <a:ln>
            <a:noFill/>
          </a:ln>
        </p:spPr>
      </p:pic>
      <p:sp>
        <p:nvSpPr>
          <p:cNvPr id="1330" name="Shape 1330"/>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l" rtl="0">
              <a:spcBef>
                <a:spcPts val="0"/>
              </a:spcBef>
              <a:buClr>
                <a:srgbClr val="008774"/>
              </a:buClr>
              <a:buSzPct val="100000"/>
              <a:buFont typeface="Arial"/>
              <a:buNone/>
            </a:pPr>
            <a:r>
              <a:rPr lang="en-US" sz="2800" b="1" i="0" u="none" strike="noStrike" cap="none">
                <a:solidFill>
                  <a:srgbClr val="008774"/>
                </a:solidFill>
                <a:latin typeface="Arial"/>
                <a:ea typeface="Arial"/>
                <a:cs typeface="Arial"/>
                <a:sym typeface="Arial"/>
              </a:rPr>
              <a:t>Cloud Foundry Foundation</a:t>
            </a:r>
          </a:p>
        </p:txBody>
      </p:sp>
      <p:sp>
        <p:nvSpPr>
          <p:cNvPr id="1331" name="Shape 1331"/>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36</a:t>
            </a:fld>
            <a:endParaRPr lang="en-US" sz="900">
              <a:solidFill>
                <a:srgbClr val="A5A5A5"/>
              </a:solidFill>
              <a:latin typeface="Arial"/>
              <a:ea typeface="Arial"/>
              <a:cs typeface="Arial"/>
              <a:sym typeface="Arial"/>
            </a:endParaRPr>
          </a:p>
        </p:txBody>
      </p:sp>
      <p:sp>
        <p:nvSpPr>
          <p:cNvPr id="1332" name="Shape 1332"/>
          <p:cNvSpPr txBox="1">
            <a:spLocks noGrp="1"/>
          </p:cNvSpPr>
          <p:nvPr>
            <p:ph type="body" idx="1"/>
          </p:nvPr>
        </p:nvSpPr>
        <p:spPr>
          <a:xfrm>
            <a:off x="114300" y="624363"/>
            <a:ext cx="8796338" cy="288565"/>
          </a:xfrm>
          <a:prstGeom prst="rect">
            <a:avLst/>
          </a:prstGeom>
          <a:noFill/>
          <a:ln>
            <a:noFill/>
          </a:ln>
        </p:spPr>
        <p:txBody>
          <a:bodyPr wrap="square" lIns="91425" tIns="45700" rIns="91425" bIns="45700" anchor="t" anchorCtr="0">
            <a:noAutofit/>
          </a:bodyPr>
          <a:lstStyle/>
          <a:p>
            <a:pPr marL="0" marR="0" lvl="0" indent="-114300" algn="l" rtl="0">
              <a:spcBef>
                <a:spcPts val="0"/>
              </a:spcBef>
              <a:buClr>
                <a:srgbClr val="595959"/>
              </a:buClr>
              <a:buSzPct val="100000"/>
              <a:buFont typeface="Arial"/>
              <a:buNone/>
            </a:pPr>
            <a:r>
              <a:rPr lang="en-US" sz="1800" b="0" i="0" u="none" strike="noStrike" cap="none">
                <a:solidFill>
                  <a:srgbClr val="595959"/>
                </a:solidFill>
                <a:latin typeface="Arial"/>
                <a:ea typeface="Arial"/>
                <a:cs typeface="Arial"/>
                <a:sym typeface="Arial"/>
              </a:rPr>
              <a:t>An Open Industry Standard</a:t>
            </a:r>
          </a:p>
        </p:txBody>
      </p:sp>
      <p:sp>
        <p:nvSpPr>
          <p:cNvPr id="1333" name="Shape 1333"/>
          <p:cNvSpPr/>
          <p:nvPr/>
        </p:nvSpPr>
        <p:spPr>
          <a:xfrm>
            <a:off x="2562741" y="2710477"/>
            <a:ext cx="6581259" cy="1950538"/>
          </a:xfrm>
          <a:prstGeom prst="rect">
            <a:avLst/>
          </a:prstGeom>
          <a:solidFill>
            <a:schemeClr val="accent6"/>
          </a:solidFill>
          <a:ln>
            <a:noFill/>
          </a:ln>
        </p:spPr>
        <p:txBody>
          <a:bodyPr wrap="square" lIns="91425" tIns="45700" rIns="91425" bIns="45700" anchor="ctr" anchorCtr="0">
            <a:noAutofit/>
          </a:bodyPr>
          <a:lstStyle/>
          <a:p>
            <a:pPr marL="0" marR="0" lvl="0" indent="0" algn="ctr" rtl="0">
              <a:spcBef>
                <a:spcPts val="0"/>
              </a:spcBef>
              <a:buSzPct val="25000"/>
              <a:buNone/>
            </a:pPr>
            <a:r>
              <a:rPr lang="en-US" sz="1800">
                <a:solidFill>
                  <a:srgbClr val="474747"/>
                </a:solidFill>
                <a:latin typeface="Arial"/>
                <a:ea typeface="Arial"/>
                <a:cs typeface="Arial"/>
                <a:sym typeface="Arial"/>
              </a:rPr>
              <a:t>For the latest logo slide, please go to:</a:t>
            </a:r>
            <a:br>
              <a:rPr lang="en-US" sz="1800">
                <a:solidFill>
                  <a:srgbClr val="474747"/>
                </a:solidFill>
                <a:latin typeface="Arial"/>
                <a:ea typeface="Arial"/>
                <a:cs typeface="Arial"/>
                <a:sym typeface="Arial"/>
              </a:rPr>
            </a:br>
            <a:endParaRPr lang="en-US" sz="1800">
              <a:solidFill>
                <a:srgbClr val="474747"/>
              </a:solidFill>
              <a:latin typeface="Arial"/>
              <a:ea typeface="Arial"/>
              <a:cs typeface="Arial"/>
              <a:sym typeface="Arial"/>
            </a:endParaRPr>
          </a:p>
          <a:p>
            <a:pPr marL="0" marR="0" lvl="0" indent="0" algn="ctr" rtl="0">
              <a:spcBef>
                <a:spcPts val="0"/>
              </a:spcBef>
              <a:buSzPct val="25000"/>
              <a:buNone/>
            </a:pPr>
            <a:r>
              <a:rPr lang="en-US" sz="1800">
                <a:solidFill>
                  <a:srgbClr val="474747"/>
                </a:solidFill>
                <a:latin typeface="Arial"/>
                <a:ea typeface="Arial"/>
                <a:cs typeface="Arial"/>
                <a:sym typeface="Arial"/>
              </a:rPr>
              <a:t>https://drive.google.com/a/pivotal.io/file/d/0B2ylog8h-SikTzl2N1VUcm1ZemM/view</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pic>
        <p:nvPicPr>
          <p:cNvPr id="1338" name="Shape 1338" descr="iphoneWhite-incexc-blank.jpg"/>
          <p:cNvPicPr preferRelativeResize="0"/>
          <p:nvPr/>
        </p:nvPicPr>
        <p:blipFill rotWithShape="1">
          <a:blip r:embed="rId3">
            <a:alphaModFix/>
          </a:blip>
          <a:srcRect l="20861" t="-2291" r="19426" b="55646"/>
          <a:stretch/>
        </p:blipFill>
        <p:spPr>
          <a:xfrm>
            <a:off x="1032477" y="-108122"/>
            <a:ext cx="6722989" cy="5251622"/>
          </a:xfrm>
          <a:prstGeom prst="rect">
            <a:avLst/>
          </a:prstGeom>
          <a:noFill/>
          <a:ln>
            <a:noFill/>
          </a:ln>
        </p:spPr>
      </p:pic>
      <p:pic>
        <p:nvPicPr>
          <p:cNvPr id="1339" name="Shape 1339"/>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1340" name="Shape 1340"/>
          <p:cNvSpPr/>
          <p:nvPr/>
        </p:nvSpPr>
        <p:spPr>
          <a:xfrm>
            <a:off x="1577535" y="446505"/>
            <a:ext cx="5308059" cy="2867562"/>
          </a:xfrm>
          <a:prstGeom prst="rect">
            <a:avLst/>
          </a:prstGeom>
          <a:gradFill>
            <a:gsLst>
              <a:gs pos="0">
                <a:schemeClr val="lt1"/>
              </a:gs>
              <a:gs pos="100000">
                <a:srgbClr val="FFFFFF">
                  <a:alpha val="0"/>
                </a:srgbClr>
              </a:gs>
            </a:gsLst>
            <a:lin ang="5400000" scaled="0"/>
          </a:gra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341" name="Shape 1341"/>
          <p:cNvPicPr preferRelativeResize="0"/>
          <p:nvPr/>
        </p:nvPicPr>
        <p:blipFill rotWithShape="1">
          <a:blip r:embed="rId5">
            <a:alphaModFix/>
          </a:blip>
          <a:srcRect/>
          <a:stretch/>
        </p:blipFill>
        <p:spPr>
          <a:xfrm>
            <a:off x="2155747" y="2298402"/>
            <a:ext cx="4236701" cy="1574384"/>
          </a:xfrm>
          <a:prstGeom prst="rect">
            <a:avLst/>
          </a:prstGeom>
          <a:solidFill>
            <a:schemeClr val="lt1"/>
          </a:solidFill>
          <a:ln>
            <a:noFill/>
          </a:ln>
        </p:spPr>
      </p:pic>
      <p:sp>
        <p:nvSpPr>
          <p:cNvPr id="1342" name="Shape 1342"/>
          <p:cNvSpPr txBox="1">
            <a:spLocks noGrp="1"/>
          </p:cNvSpPr>
          <p:nvPr>
            <p:ph type="title"/>
          </p:nvPr>
        </p:nvSpPr>
        <p:spPr>
          <a:xfrm>
            <a:off x="366712" y="325437"/>
            <a:ext cx="8869652" cy="460374"/>
          </a:xfrm>
          <a:prstGeom prst="rect">
            <a:avLst/>
          </a:prstGeom>
          <a:noFill/>
          <a:ln>
            <a:noFill/>
          </a:ln>
        </p:spPr>
        <p:txBody>
          <a:bodyPr wrap="square" lIns="91425" tIns="45700" rIns="91425" bIns="45700" anchor="t" anchorCtr="0">
            <a:noAutofit/>
          </a:bodyPr>
          <a:lstStyle/>
          <a:p>
            <a:pPr marL="0" marR="0" lvl="0" indent="-46037" algn="ctr" rtl="0">
              <a:lnSpc>
                <a:spcPct val="100000"/>
              </a:lnSpc>
              <a:spcBef>
                <a:spcPts val="0"/>
              </a:spcBef>
              <a:buClr>
                <a:srgbClr val="29756E"/>
              </a:buClr>
              <a:buSzPct val="25000"/>
              <a:buFont typeface="Helvetica Neue"/>
              <a:buNone/>
            </a:pPr>
            <a:r>
              <a:rPr lang="en-US" sz="2900" b="0" i="0" u="none" strike="noStrike" cap="none">
                <a:solidFill>
                  <a:srgbClr val="29756E"/>
                </a:solidFill>
                <a:latin typeface="Helvetica Neue"/>
                <a:ea typeface="Helvetica Neue"/>
                <a:cs typeface="Helvetica Neue"/>
                <a:sym typeface="Helvetica Neue"/>
              </a:rPr>
              <a:t>Upgrade and patch with rolling “canary” deploys</a:t>
            </a:r>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Shape 1348"/>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38</a:t>
            </a:fld>
            <a:endParaRPr lang="en-US" sz="900">
              <a:solidFill>
                <a:srgbClr val="A5A5A5"/>
              </a:solidFill>
              <a:latin typeface="Arial"/>
              <a:ea typeface="Arial"/>
              <a:cs typeface="Arial"/>
              <a:sym typeface="Arial"/>
            </a:endParaRPr>
          </a:p>
        </p:txBody>
      </p:sp>
      <p:sp>
        <p:nvSpPr>
          <p:cNvPr id="1349" name="Shape 1349"/>
          <p:cNvSpPr txBox="1">
            <a:spLocks noGrp="1"/>
          </p:cNvSpPr>
          <p:nvPr>
            <p:ph type="title"/>
          </p:nvPr>
        </p:nvSpPr>
        <p:spPr>
          <a:xfrm>
            <a:off x="336303" y="241562"/>
            <a:ext cx="8522208" cy="474445"/>
          </a:xfrm>
          <a:prstGeom prst="rect">
            <a:avLst/>
          </a:prstGeom>
          <a:noFill/>
          <a:ln>
            <a:noFill/>
          </a:ln>
        </p:spPr>
        <p:txBody>
          <a:bodyPr wrap="square" lIns="91425" tIns="45700" rIns="91425" bIns="45700" anchor="t" anchorCtr="0">
            <a:noAutofit/>
          </a:bodyPr>
          <a:lstStyle/>
          <a:p>
            <a:pPr marL="0" marR="0" lvl="0" indent="-177800" algn="l" rtl="0">
              <a:spcBef>
                <a:spcPts val="0"/>
              </a:spcBef>
              <a:buClr>
                <a:srgbClr val="008774"/>
              </a:buClr>
              <a:buSzPct val="100000"/>
              <a:buFont typeface="Arial"/>
              <a:buNone/>
            </a:pPr>
            <a:r>
              <a:rPr lang="en-US" sz="2800" b="1" i="0" u="none" strike="noStrike" cap="none">
                <a:solidFill>
                  <a:srgbClr val="008774"/>
                </a:solidFill>
                <a:latin typeface="Arial"/>
                <a:ea typeface="Arial"/>
                <a:cs typeface="Arial"/>
                <a:sym typeface="Arial"/>
              </a:rPr>
              <a:t>Customer Value</a:t>
            </a:r>
          </a:p>
        </p:txBody>
      </p:sp>
      <p:sp>
        <p:nvSpPr>
          <p:cNvPr id="1350" name="Shape 1350"/>
          <p:cNvSpPr txBox="1"/>
          <p:nvPr/>
        </p:nvSpPr>
        <p:spPr>
          <a:xfrm>
            <a:off x="-1365250" y="5000625"/>
            <a:ext cx="184666" cy="307777"/>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351" name="Shape 1351"/>
          <p:cNvSpPr txBox="1"/>
          <p:nvPr/>
        </p:nvSpPr>
        <p:spPr>
          <a:xfrm>
            <a:off x="3678103" y="1429050"/>
            <a:ext cx="1618893" cy="417664"/>
          </a:xfrm>
          <a:prstGeom prst="rect">
            <a:avLst/>
          </a:prstGeom>
          <a:noFill/>
          <a:ln>
            <a:noFill/>
          </a:ln>
        </p:spPr>
        <p:txBody>
          <a:bodyPr wrap="square" lIns="91425" tIns="45700" rIns="91425" bIns="45700" anchor="t" anchorCtr="0">
            <a:noAutofit/>
          </a:bodyPr>
          <a:lstStyle/>
          <a:p>
            <a:pPr marL="0" marR="0" lvl="0" indent="-76200" algn="ctr" rtl="0">
              <a:lnSpc>
                <a:spcPct val="110000"/>
              </a:lnSpc>
              <a:spcBef>
                <a:spcPts val="0"/>
              </a:spcBef>
              <a:spcAft>
                <a:spcPts val="0"/>
              </a:spcAft>
              <a:buClr>
                <a:schemeClr val="dk1"/>
              </a:buClr>
              <a:buSzPct val="100000"/>
              <a:buFont typeface="Arial"/>
              <a:buNone/>
            </a:pPr>
            <a:r>
              <a:rPr lang="en-US" sz="1200" b="1">
                <a:solidFill>
                  <a:schemeClr val="dk1"/>
                </a:solidFill>
                <a:latin typeface="Arial"/>
                <a:ea typeface="Arial"/>
                <a:cs typeface="Arial"/>
                <a:sym typeface="Arial"/>
              </a:rPr>
              <a:t>Federated Identity provider</a:t>
            </a:r>
          </a:p>
          <a:p>
            <a:pPr marL="0" marR="0" lvl="0" indent="-76200" algn="ctr" rtl="0">
              <a:lnSpc>
                <a:spcPct val="110000"/>
              </a:lnSpc>
              <a:spcBef>
                <a:spcPts val="240"/>
              </a:spcBef>
              <a:buClr>
                <a:schemeClr val="dk1"/>
              </a:buClr>
              <a:buFont typeface="Arial"/>
              <a:buNone/>
            </a:pPr>
            <a:endParaRPr sz="1200" b="1">
              <a:solidFill>
                <a:srgbClr val="182730"/>
              </a:solidFill>
              <a:latin typeface="Arial"/>
              <a:ea typeface="Arial"/>
              <a:cs typeface="Arial"/>
              <a:sym typeface="Arial"/>
            </a:endParaRPr>
          </a:p>
        </p:txBody>
      </p:sp>
      <p:sp>
        <p:nvSpPr>
          <p:cNvPr id="1352" name="Shape 1352"/>
          <p:cNvSpPr txBox="1"/>
          <p:nvPr/>
        </p:nvSpPr>
        <p:spPr>
          <a:xfrm>
            <a:off x="1405679" y="1429050"/>
            <a:ext cx="1618893" cy="417664"/>
          </a:xfrm>
          <a:prstGeom prst="rect">
            <a:avLst/>
          </a:prstGeom>
          <a:noFill/>
          <a:ln>
            <a:noFill/>
          </a:ln>
        </p:spPr>
        <p:txBody>
          <a:bodyPr wrap="square" lIns="91425" tIns="45700" rIns="91425" bIns="45700" anchor="t" anchorCtr="0">
            <a:noAutofit/>
          </a:bodyPr>
          <a:lstStyle/>
          <a:p>
            <a:pPr marL="0" marR="0" lvl="0" indent="-76200" algn="ctr" rtl="0">
              <a:lnSpc>
                <a:spcPct val="110000"/>
              </a:lnSpc>
              <a:spcBef>
                <a:spcPts val="0"/>
              </a:spcBef>
              <a:spcAft>
                <a:spcPts val="0"/>
              </a:spcAft>
              <a:buClr>
                <a:schemeClr val="dk1"/>
              </a:buClr>
              <a:buSzPct val="100000"/>
              <a:buFont typeface="Arial"/>
              <a:buNone/>
            </a:pPr>
            <a:r>
              <a:rPr lang="en-US" sz="1200" b="1">
                <a:solidFill>
                  <a:schemeClr val="dk1"/>
                </a:solidFill>
                <a:latin typeface="Arial"/>
                <a:ea typeface="Arial"/>
                <a:cs typeface="Arial"/>
                <a:sym typeface="Arial"/>
              </a:rPr>
              <a:t>Traditional way of enabling  SSO</a:t>
            </a:r>
          </a:p>
          <a:p>
            <a:pPr marL="0" marR="0" lvl="0" indent="-76200" algn="ctr" rtl="0">
              <a:lnSpc>
                <a:spcPct val="110000"/>
              </a:lnSpc>
              <a:spcBef>
                <a:spcPts val="240"/>
              </a:spcBef>
              <a:buClr>
                <a:schemeClr val="dk1"/>
              </a:buClr>
              <a:buFont typeface="Arial"/>
              <a:buNone/>
            </a:pPr>
            <a:endParaRPr sz="1200" b="1">
              <a:solidFill>
                <a:srgbClr val="182730"/>
              </a:solidFill>
              <a:latin typeface="Arial"/>
              <a:ea typeface="Arial"/>
              <a:cs typeface="Arial"/>
              <a:sym typeface="Arial"/>
            </a:endParaRPr>
          </a:p>
        </p:txBody>
      </p:sp>
      <p:sp>
        <p:nvSpPr>
          <p:cNvPr id="1353" name="Shape 1353"/>
          <p:cNvSpPr/>
          <p:nvPr/>
        </p:nvSpPr>
        <p:spPr>
          <a:xfrm>
            <a:off x="3472701" y="2046495"/>
            <a:ext cx="2342734" cy="646331"/>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Separate console for managing app specific config</a:t>
            </a:r>
          </a:p>
        </p:txBody>
      </p:sp>
      <p:sp>
        <p:nvSpPr>
          <p:cNvPr id="1354" name="Shape 1354"/>
          <p:cNvSpPr/>
          <p:nvPr/>
        </p:nvSpPr>
        <p:spPr>
          <a:xfrm>
            <a:off x="1136470" y="3095932"/>
            <a:ext cx="1935564" cy="46166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Repeat per app, per environment </a:t>
            </a:r>
          </a:p>
        </p:txBody>
      </p:sp>
      <p:sp>
        <p:nvSpPr>
          <p:cNvPr id="1355" name="Shape 1355"/>
          <p:cNvSpPr/>
          <p:nvPr/>
        </p:nvSpPr>
        <p:spPr>
          <a:xfrm>
            <a:off x="3511570" y="3162395"/>
            <a:ext cx="1935564" cy="46166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Repeat per app, per environment </a:t>
            </a:r>
          </a:p>
        </p:txBody>
      </p:sp>
      <p:sp>
        <p:nvSpPr>
          <p:cNvPr id="1356" name="Shape 1356"/>
          <p:cNvSpPr/>
          <p:nvPr/>
        </p:nvSpPr>
        <p:spPr>
          <a:xfrm>
            <a:off x="3511013" y="3887759"/>
            <a:ext cx="1967692" cy="46166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Tickets for standing up Federation config</a:t>
            </a:r>
          </a:p>
        </p:txBody>
      </p:sp>
      <p:sp>
        <p:nvSpPr>
          <p:cNvPr id="1357" name="Shape 1357"/>
          <p:cNvSpPr/>
          <p:nvPr/>
        </p:nvSpPr>
        <p:spPr>
          <a:xfrm>
            <a:off x="1136470" y="2065642"/>
            <a:ext cx="2342734" cy="78739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SSO agent install &amp; config</a:t>
            </a:r>
          </a:p>
          <a:p>
            <a:pPr marL="285750" marR="0" lvl="0" indent="-285750" algn="l" rtl="0">
              <a:spcBef>
                <a:spcPts val="1100"/>
              </a:spcBef>
              <a:spcAft>
                <a:spcPts val="0"/>
              </a:spcAft>
              <a:buClr>
                <a:srgbClr val="666666"/>
              </a:buClr>
              <a:buSzPct val="75000"/>
              <a:buFont typeface="Arial"/>
              <a:buChar char="•"/>
            </a:pPr>
            <a:r>
              <a:rPr lang="en-US" sz="1200">
                <a:solidFill>
                  <a:srgbClr val="666666"/>
                </a:solidFill>
                <a:latin typeface="Arial"/>
                <a:ea typeface="Arial"/>
                <a:cs typeface="Arial"/>
                <a:sym typeface="Arial"/>
              </a:rPr>
              <a:t>Configure the app to use the agent </a:t>
            </a:r>
          </a:p>
        </p:txBody>
      </p:sp>
      <p:sp>
        <p:nvSpPr>
          <p:cNvPr id="1358" name="Shape 1358"/>
          <p:cNvSpPr/>
          <p:nvPr/>
        </p:nvSpPr>
        <p:spPr>
          <a:xfrm>
            <a:off x="1136470" y="3883776"/>
            <a:ext cx="1967692" cy="46166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Tickets for standing agent</a:t>
            </a:r>
          </a:p>
        </p:txBody>
      </p:sp>
      <p:cxnSp>
        <p:nvCxnSpPr>
          <p:cNvPr id="1359" name="Shape 1359"/>
          <p:cNvCxnSpPr/>
          <p:nvPr/>
        </p:nvCxnSpPr>
        <p:spPr>
          <a:xfrm flipH="1">
            <a:off x="3456919" y="1930440"/>
            <a:ext cx="5576" cy="2651760"/>
          </a:xfrm>
          <a:prstGeom prst="straightConnector1">
            <a:avLst/>
          </a:prstGeom>
          <a:noFill/>
          <a:ln w="19050" cap="flat" cmpd="sng">
            <a:solidFill>
              <a:schemeClr val="accent1"/>
            </a:solidFill>
            <a:prstDash val="solid"/>
            <a:round/>
            <a:headEnd type="none" w="med" len="med"/>
            <a:tailEnd type="none" w="med" len="med"/>
          </a:ln>
        </p:spPr>
      </p:cxnSp>
      <p:cxnSp>
        <p:nvCxnSpPr>
          <p:cNvPr id="1360" name="Shape 1360"/>
          <p:cNvCxnSpPr/>
          <p:nvPr/>
        </p:nvCxnSpPr>
        <p:spPr>
          <a:xfrm flipH="1">
            <a:off x="5615379" y="1930440"/>
            <a:ext cx="5576" cy="2651760"/>
          </a:xfrm>
          <a:prstGeom prst="straightConnector1">
            <a:avLst/>
          </a:prstGeom>
          <a:noFill/>
          <a:ln w="19050" cap="flat" cmpd="sng">
            <a:solidFill>
              <a:schemeClr val="accent1"/>
            </a:solidFill>
            <a:prstDash val="solid"/>
            <a:round/>
            <a:headEnd type="none" w="med" len="med"/>
            <a:tailEnd type="none" w="med" len="med"/>
          </a:ln>
        </p:spPr>
      </p:cxnSp>
      <p:cxnSp>
        <p:nvCxnSpPr>
          <p:cNvPr id="1361" name="Shape 1361"/>
          <p:cNvCxnSpPr/>
          <p:nvPr/>
        </p:nvCxnSpPr>
        <p:spPr>
          <a:xfrm>
            <a:off x="1104878" y="3027076"/>
            <a:ext cx="6693408" cy="0"/>
          </a:xfrm>
          <a:prstGeom prst="straightConnector1">
            <a:avLst/>
          </a:prstGeom>
          <a:noFill/>
          <a:ln w="19050" cap="flat" cmpd="sng">
            <a:solidFill>
              <a:schemeClr val="accent1"/>
            </a:solidFill>
            <a:prstDash val="solid"/>
            <a:round/>
            <a:headEnd type="none" w="med" len="med"/>
            <a:tailEnd type="none" w="med" len="med"/>
          </a:ln>
        </p:spPr>
      </p:cxnSp>
      <p:cxnSp>
        <p:nvCxnSpPr>
          <p:cNvPr id="1362" name="Shape 1362"/>
          <p:cNvCxnSpPr/>
          <p:nvPr/>
        </p:nvCxnSpPr>
        <p:spPr>
          <a:xfrm>
            <a:off x="1104878" y="3750072"/>
            <a:ext cx="6693408" cy="0"/>
          </a:xfrm>
          <a:prstGeom prst="straightConnector1">
            <a:avLst/>
          </a:prstGeom>
          <a:noFill/>
          <a:ln w="19050" cap="flat" cmpd="sng">
            <a:solidFill>
              <a:schemeClr val="accent1"/>
            </a:solidFill>
            <a:prstDash val="solid"/>
            <a:round/>
            <a:headEnd type="none" w="med" len="med"/>
            <a:tailEnd type="none" w="med" len="med"/>
          </a:ln>
        </p:spPr>
      </p:cxnSp>
      <p:cxnSp>
        <p:nvCxnSpPr>
          <p:cNvPr id="1363" name="Shape 1363"/>
          <p:cNvCxnSpPr/>
          <p:nvPr/>
        </p:nvCxnSpPr>
        <p:spPr>
          <a:xfrm>
            <a:off x="1104878" y="1942696"/>
            <a:ext cx="6693408" cy="0"/>
          </a:xfrm>
          <a:prstGeom prst="straightConnector1">
            <a:avLst/>
          </a:prstGeom>
          <a:noFill/>
          <a:ln w="19050" cap="flat" cmpd="sng">
            <a:solidFill>
              <a:schemeClr val="accent1"/>
            </a:solidFill>
            <a:prstDash val="solid"/>
            <a:round/>
            <a:headEnd type="none" w="med" len="med"/>
            <a:tailEnd type="none" w="med" len="med"/>
          </a:ln>
        </p:spPr>
      </p:cxnSp>
      <p:cxnSp>
        <p:nvCxnSpPr>
          <p:cNvPr id="1364" name="Shape 1364"/>
          <p:cNvCxnSpPr/>
          <p:nvPr/>
        </p:nvCxnSpPr>
        <p:spPr>
          <a:xfrm>
            <a:off x="1104878" y="4566675"/>
            <a:ext cx="6693408" cy="0"/>
          </a:xfrm>
          <a:prstGeom prst="straightConnector1">
            <a:avLst/>
          </a:prstGeom>
          <a:noFill/>
          <a:ln w="19050" cap="flat" cmpd="sng">
            <a:solidFill>
              <a:schemeClr val="accent1"/>
            </a:solidFill>
            <a:prstDash val="solid"/>
            <a:round/>
            <a:headEnd type="none" w="med" len="med"/>
            <a:tailEnd type="none" w="med" len="med"/>
          </a:ln>
        </p:spPr>
      </p:cxnSp>
      <p:sp>
        <p:nvSpPr>
          <p:cNvPr id="1365" name="Shape 1365"/>
          <p:cNvSpPr txBox="1"/>
          <p:nvPr/>
        </p:nvSpPr>
        <p:spPr>
          <a:xfrm>
            <a:off x="5832144" y="1445763"/>
            <a:ext cx="1618893" cy="417664"/>
          </a:xfrm>
          <a:prstGeom prst="rect">
            <a:avLst/>
          </a:prstGeom>
          <a:noFill/>
          <a:ln>
            <a:noFill/>
          </a:ln>
        </p:spPr>
        <p:txBody>
          <a:bodyPr wrap="square" lIns="91425" tIns="45700" rIns="91425" bIns="45700" anchor="t" anchorCtr="0">
            <a:noAutofit/>
          </a:bodyPr>
          <a:lstStyle/>
          <a:p>
            <a:pPr marL="0" marR="0" lvl="0" indent="-76200" algn="ctr" rtl="0">
              <a:lnSpc>
                <a:spcPct val="110000"/>
              </a:lnSpc>
              <a:spcBef>
                <a:spcPts val="0"/>
              </a:spcBef>
              <a:spcAft>
                <a:spcPts val="0"/>
              </a:spcAft>
              <a:buClr>
                <a:schemeClr val="dk1"/>
              </a:buClr>
              <a:buSzPct val="100000"/>
              <a:buFont typeface="Arial"/>
              <a:buNone/>
            </a:pPr>
            <a:r>
              <a:rPr lang="en-US" sz="1200" b="1">
                <a:solidFill>
                  <a:schemeClr val="dk1"/>
                </a:solidFill>
                <a:latin typeface="Arial"/>
                <a:ea typeface="Arial"/>
                <a:cs typeface="Arial"/>
                <a:sym typeface="Arial"/>
              </a:rPr>
              <a:t>PCF SSO</a:t>
            </a:r>
          </a:p>
          <a:p>
            <a:pPr marL="0" marR="0" lvl="0" indent="-76200" algn="ctr" rtl="0">
              <a:lnSpc>
                <a:spcPct val="110000"/>
              </a:lnSpc>
              <a:spcBef>
                <a:spcPts val="240"/>
              </a:spcBef>
              <a:buClr>
                <a:schemeClr val="dk1"/>
              </a:buClr>
              <a:buFont typeface="Arial"/>
              <a:buNone/>
            </a:pPr>
            <a:endParaRPr sz="1200" b="1">
              <a:solidFill>
                <a:srgbClr val="182730"/>
              </a:solidFill>
              <a:latin typeface="Arial"/>
              <a:ea typeface="Arial"/>
              <a:cs typeface="Arial"/>
              <a:sym typeface="Arial"/>
            </a:endParaRPr>
          </a:p>
        </p:txBody>
      </p:sp>
      <p:cxnSp>
        <p:nvCxnSpPr>
          <p:cNvPr id="1366" name="Shape 1366"/>
          <p:cNvCxnSpPr/>
          <p:nvPr/>
        </p:nvCxnSpPr>
        <p:spPr>
          <a:xfrm flipH="1">
            <a:off x="1099302" y="1927675"/>
            <a:ext cx="5576" cy="2651760"/>
          </a:xfrm>
          <a:prstGeom prst="straightConnector1">
            <a:avLst/>
          </a:prstGeom>
          <a:noFill/>
          <a:ln w="19050" cap="flat" cmpd="sng">
            <a:solidFill>
              <a:schemeClr val="accent1"/>
            </a:solidFill>
            <a:prstDash val="solid"/>
            <a:round/>
            <a:headEnd type="none" w="med" len="med"/>
            <a:tailEnd type="none" w="med" len="med"/>
          </a:ln>
        </p:spPr>
      </p:cxnSp>
      <p:cxnSp>
        <p:nvCxnSpPr>
          <p:cNvPr id="1367" name="Shape 1367"/>
          <p:cNvCxnSpPr/>
          <p:nvPr/>
        </p:nvCxnSpPr>
        <p:spPr>
          <a:xfrm flipH="1">
            <a:off x="7790339" y="1930440"/>
            <a:ext cx="5576" cy="2651760"/>
          </a:xfrm>
          <a:prstGeom prst="straightConnector1">
            <a:avLst/>
          </a:prstGeom>
          <a:noFill/>
          <a:ln w="19050" cap="flat" cmpd="sng">
            <a:solidFill>
              <a:schemeClr val="accent1"/>
            </a:solidFill>
            <a:prstDash val="solid"/>
            <a:round/>
            <a:headEnd type="none" w="med" len="med"/>
            <a:tailEnd type="none" w="med" len="med"/>
          </a:ln>
        </p:spPr>
      </p:cxnSp>
      <p:sp>
        <p:nvSpPr>
          <p:cNvPr id="1368" name="Shape 1368"/>
          <p:cNvSpPr/>
          <p:nvPr/>
        </p:nvSpPr>
        <p:spPr>
          <a:xfrm>
            <a:off x="5631636" y="2065642"/>
            <a:ext cx="1935564" cy="972061"/>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Configure identity provider</a:t>
            </a:r>
          </a:p>
          <a:p>
            <a:pPr marL="285750" marR="0" lvl="0" indent="-285750" algn="l" rtl="0">
              <a:spcBef>
                <a:spcPts val="1100"/>
              </a:spcBef>
              <a:spcAft>
                <a:spcPts val="0"/>
              </a:spcAft>
              <a:buClr>
                <a:srgbClr val="666666"/>
              </a:buClr>
              <a:buSzPct val="75000"/>
              <a:buFont typeface="Arial"/>
              <a:buChar char="•"/>
            </a:pPr>
            <a:r>
              <a:rPr lang="en-US" sz="1200">
                <a:solidFill>
                  <a:srgbClr val="666666"/>
                </a:solidFill>
                <a:latin typeface="Arial"/>
                <a:ea typeface="Arial"/>
                <a:cs typeface="Arial"/>
                <a:sym typeface="Arial"/>
              </a:rPr>
              <a:t>Bind SSO service instance</a:t>
            </a:r>
          </a:p>
        </p:txBody>
      </p:sp>
      <p:sp>
        <p:nvSpPr>
          <p:cNvPr id="1369" name="Shape 1369"/>
          <p:cNvSpPr/>
          <p:nvPr/>
        </p:nvSpPr>
        <p:spPr>
          <a:xfrm>
            <a:off x="5637664" y="3162395"/>
            <a:ext cx="1967692" cy="46166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One time set up of a provider</a:t>
            </a:r>
          </a:p>
        </p:txBody>
      </p:sp>
      <p:sp>
        <p:nvSpPr>
          <p:cNvPr id="1370" name="Shape 1370"/>
          <p:cNvSpPr/>
          <p:nvPr/>
        </p:nvSpPr>
        <p:spPr>
          <a:xfrm>
            <a:off x="5652290" y="3883776"/>
            <a:ext cx="1967692" cy="46166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Choose provider, bind app</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Shape 1376"/>
          <p:cNvSpPr txBox="1">
            <a:spLocks noGrp="1"/>
          </p:cNvSpPr>
          <p:nvPr>
            <p:ph type="sldNum" idx="12"/>
          </p:nvPr>
        </p:nvSpPr>
        <p:spPr>
          <a:xfrm>
            <a:off x="48247" y="4861463"/>
            <a:ext cx="373338" cy="273844"/>
          </a:xfrm>
          <a:prstGeom prst="rect">
            <a:avLst/>
          </a:prstGeom>
          <a:noFill/>
          <a:ln>
            <a:noFill/>
          </a:ln>
        </p:spPr>
        <p:txBody>
          <a:bodyPr wrap="square" lIns="0" tIns="45700" rIns="91425" bIns="45700" anchor="ctr"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39</a:t>
            </a:fld>
            <a:endParaRPr lang="en-US" sz="900">
              <a:solidFill>
                <a:srgbClr val="A5A5A5"/>
              </a:solidFill>
              <a:latin typeface="Arial"/>
              <a:ea typeface="Arial"/>
              <a:cs typeface="Arial"/>
              <a:sym typeface="Arial"/>
            </a:endParaRPr>
          </a:p>
        </p:txBody>
      </p:sp>
      <p:sp>
        <p:nvSpPr>
          <p:cNvPr id="1377" name="Shape 1377"/>
          <p:cNvSpPr txBox="1">
            <a:spLocks noGrp="1"/>
          </p:cNvSpPr>
          <p:nvPr>
            <p:ph type="title"/>
          </p:nvPr>
        </p:nvSpPr>
        <p:spPr>
          <a:xfrm>
            <a:off x="336303" y="241562"/>
            <a:ext cx="8522208" cy="474445"/>
          </a:xfrm>
          <a:prstGeom prst="rect">
            <a:avLst/>
          </a:prstGeom>
          <a:noFill/>
          <a:ln>
            <a:noFill/>
          </a:ln>
        </p:spPr>
        <p:txBody>
          <a:bodyPr wrap="square" lIns="91425" tIns="45700" rIns="91425" bIns="45700" anchor="t" anchorCtr="0">
            <a:noAutofit/>
          </a:bodyPr>
          <a:lstStyle/>
          <a:p>
            <a:pPr marL="0" marR="0" lvl="0" indent="-177800" algn="l" rtl="0">
              <a:spcBef>
                <a:spcPts val="0"/>
              </a:spcBef>
              <a:buClr>
                <a:srgbClr val="008774"/>
              </a:buClr>
              <a:buSzPct val="100000"/>
              <a:buFont typeface="Arial"/>
              <a:buNone/>
            </a:pPr>
            <a:r>
              <a:rPr lang="en-US" sz="2800" b="1" i="0" u="none" strike="noStrike" cap="none">
                <a:solidFill>
                  <a:srgbClr val="008774"/>
                </a:solidFill>
                <a:latin typeface="Arial"/>
                <a:ea typeface="Arial"/>
                <a:cs typeface="Arial"/>
                <a:sym typeface="Arial"/>
              </a:rPr>
              <a:t>Customer Value</a:t>
            </a:r>
          </a:p>
        </p:txBody>
      </p:sp>
      <p:sp>
        <p:nvSpPr>
          <p:cNvPr id="1378" name="Shape 1378"/>
          <p:cNvSpPr txBox="1"/>
          <p:nvPr/>
        </p:nvSpPr>
        <p:spPr>
          <a:xfrm>
            <a:off x="-1365250" y="5000625"/>
            <a:ext cx="184666" cy="307777"/>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379" name="Shape 1379"/>
          <p:cNvSpPr/>
          <p:nvPr/>
        </p:nvSpPr>
        <p:spPr>
          <a:xfrm>
            <a:off x="1136469" y="2282019"/>
            <a:ext cx="4411161" cy="338554"/>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r>
              <a:rPr lang="en-US" sz="1600" b="1">
                <a:solidFill>
                  <a:srgbClr val="0A4D44"/>
                </a:solidFill>
                <a:latin typeface="Arial"/>
                <a:ea typeface="Arial"/>
                <a:cs typeface="Arial"/>
                <a:sym typeface="Arial"/>
              </a:rPr>
              <a:t>Reduce complexity</a:t>
            </a:r>
          </a:p>
        </p:txBody>
      </p:sp>
      <p:cxnSp>
        <p:nvCxnSpPr>
          <p:cNvPr id="1380" name="Shape 1380"/>
          <p:cNvCxnSpPr/>
          <p:nvPr/>
        </p:nvCxnSpPr>
        <p:spPr>
          <a:xfrm flipH="1">
            <a:off x="5615379" y="1930440"/>
            <a:ext cx="5576" cy="2651760"/>
          </a:xfrm>
          <a:prstGeom prst="straightConnector1">
            <a:avLst/>
          </a:prstGeom>
          <a:noFill/>
          <a:ln w="19050" cap="flat" cmpd="sng">
            <a:solidFill>
              <a:schemeClr val="accent1"/>
            </a:solidFill>
            <a:prstDash val="solid"/>
            <a:round/>
            <a:headEnd type="none" w="med" len="med"/>
            <a:tailEnd type="none" w="med" len="med"/>
          </a:ln>
        </p:spPr>
      </p:cxnSp>
      <p:cxnSp>
        <p:nvCxnSpPr>
          <p:cNvPr id="1381" name="Shape 1381"/>
          <p:cNvCxnSpPr/>
          <p:nvPr/>
        </p:nvCxnSpPr>
        <p:spPr>
          <a:xfrm>
            <a:off x="1104878" y="3027076"/>
            <a:ext cx="6693408" cy="0"/>
          </a:xfrm>
          <a:prstGeom prst="straightConnector1">
            <a:avLst/>
          </a:prstGeom>
          <a:noFill/>
          <a:ln w="19050" cap="flat" cmpd="sng">
            <a:solidFill>
              <a:schemeClr val="accent1"/>
            </a:solidFill>
            <a:prstDash val="solid"/>
            <a:round/>
            <a:headEnd type="none" w="med" len="med"/>
            <a:tailEnd type="none" w="med" len="med"/>
          </a:ln>
        </p:spPr>
      </p:cxnSp>
      <p:cxnSp>
        <p:nvCxnSpPr>
          <p:cNvPr id="1382" name="Shape 1382"/>
          <p:cNvCxnSpPr/>
          <p:nvPr/>
        </p:nvCxnSpPr>
        <p:spPr>
          <a:xfrm>
            <a:off x="1104878" y="3750072"/>
            <a:ext cx="6693408" cy="0"/>
          </a:xfrm>
          <a:prstGeom prst="straightConnector1">
            <a:avLst/>
          </a:prstGeom>
          <a:noFill/>
          <a:ln w="19050" cap="flat" cmpd="sng">
            <a:solidFill>
              <a:schemeClr val="accent1"/>
            </a:solidFill>
            <a:prstDash val="solid"/>
            <a:round/>
            <a:headEnd type="none" w="med" len="med"/>
            <a:tailEnd type="none" w="med" len="med"/>
          </a:ln>
        </p:spPr>
      </p:cxnSp>
      <p:cxnSp>
        <p:nvCxnSpPr>
          <p:cNvPr id="1383" name="Shape 1383"/>
          <p:cNvCxnSpPr/>
          <p:nvPr/>
        </p:nvCxnSpPr>
        <p:spPr>
          <a:xfrm>
            <a:off x="1104878" y="1942696"/>
            <a:ext cx="6693408" cy="0"/>
          </a:xfrm>
          <a:prstGeom prst="straightConnector1">
            <a:avLst/>
          </a:prstGeom>
          <a:noFill/>
          <a:ln w="19050" cap="flat" cmpd="sng">
            <a:solidFill>
              <a:schemeClr val="accent1"/>
            </a:solidFill>
            <a:prstDash val="solid"/>
            <a:round/>
            <a:headEnd type="none" w="med" len="med"/>
            <a:tailEnd type="none" w="med" len="med"/>
          </a:ln>
        </p:spPr>
      </p:cxnSp>
      <p:cxnSp>
        <p:nvCxnSpPr>
          <p:cNvPr id="1384" name="Shape 1384"/>
          <p:cNvCxnSpPr/>
          <p:nvPr/>
        </p:nvCxnSpPr>
        <p:spPr>
          <a:xfrm>
            <a:off x="1104878" y="4566675"/>
            <a:ext cx="6693408" cy="0"/>
          </a:xfrm>
          <a:prstGeom prst="straightConnector1">
            <a:avLst/>
          </a:prstGeom>
          <a:noFill/>
          <a:ln w="19050" cap="flat" cmpd="sng">
            <a:solidFill>
              <a:schemeClr val="accent1"/>
            </a:solidFill>
            <a:prstDash val="solid"/>
            <a:round/>
            <a:headEnd type="none" w="med" len="med"/>
            <a:tailEnd type="none" w="med" len="med"/>
          </a:ln>
        </p:spPr>
      </p:cxnSp>
      <p:cxnSp>
        <p:nvCxnSpPr>
          <p:cNvPr id="1385" name="Shape 1385"/>
          <p:cNvCxnSpPr/>
          <p:nvPr/>
        </p:nvCxnSpPr>
        <p:spPr>
          <a:xfrm flipH="1">
            <a:off x="1099302" y="1927675"/>
            <a:ext cx="5576" cy="2651760"/>
          </a:xfrm>
          <a:prstGeom prst="straightConnector1">
            <a:avLst/>
          </a:prstGeom>
          <a:noFill/>
          <a:ln w="19050" cap="flat" cmpd="sng">
            <a:solidFill>
              <a:schemeClr val="accent1"/>
            </a:solidFill>
            <a:prstDash val="solid"/>
            <a:round/>
            <a:headEnd type="none" w="med" len="med"/>
            <a:tailEnd type="none" w="med" len="med"/>
          </a:ln>
        </p:spPr>
      </p:cxnSp>
      <p:cxnSp>
        <p:nvCxnSpPr>
          <p:cNvPr id="1386" name="Shape 1386"/>
          <p:cNvCxnSpPr/>
          <p:nvPr/>
        </p:nvCxnSpPr>
        <p:spPr>
          <a:xfrm flipH="1">
            <a:off x="7790339" y="1930440"/>
            <a:ext cx="5576" cy="2651760"/>
          </a:xfrm>
          <a:prstGeom prst="straightConnector1">
            <a:avLst/>
          </a:prstGeom>
          <a:noFill/>
          <a:ln w="19050" cap="flat" cmpd="sng">
            <a:solidFill>
              <a:schemeClr val="accent1"/>
            </a:solidFill>
            <a:prstDash val="solid"/>
            <a:round/>
            <a:headEnd type="none" w="med" len="med"/>
            <a:tailEnd type="none" w="med" len="med"/>
          </a:ln>
        </p:spPr>
      </p:cxnSp>
      <p:sp>
        <p:nvSpPr>
          <p:cNvPr id="1387" name="Shape 1387"/>
          <p:cNvSpPr/>
          <p:nvPr/>
        </p:nvSpPr>
        <p:spPr>
          <a:xfrm>
            <a:off x="5631636" y="2065642"/>
            <a:ext cx="1935564" cy="972061"/>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Configure identity provider</a:t>
            </a:r>
          </a:p>
          <a:p>
            <a:pPr marL="285750" marR="0" lvl="0" indent="-285750" algn="l" rtl="0">
              <a:spcBef>
                <a:spcPts val="1100"/>
              </a:spcBef>
              <a:spcAft>
                <a:spcPts val="0"/>
              </a:spcAft>
              <a:buClr>
                <a:srgbClr val="666666"/>
              </a:buClr>
              <a:buSzPct val="75000"/>
              <a:buFont typeface="Arial"/>
              <a:buChar char="•"/>
            </a:pPr>
            <a:r>
              <a:rPr lang="en-US" sz="1200">
                <a:solidFill>
                  <a:srgbClr val="666666"/>
                </a:solidFill>
                <a:latin typeface="Arial"/>
                <a:ea typeface="Arial"/>
                <a:cs typeface="Arial"/>
                <a:sym typeface="Arial"/>
              </a:rPr>
              <a:t>Bind SSO service instance</a:t>
            </a:r>
          </a:p>
        </p:txBody>
      </p:sp>
      <p:sp>
        <p:nvSpPr>
          <p:cNvPr id="1388" name="Shape 1388"/>
          <p:cNvSpPr/>
          <p:nvPr/>
        </p:nvSpPr>
        <p:spPr>
          <a:xfrm>
            <a:off x="5637664" y="3162395"/>
            <a:ext cx="1967692" cy="46166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One time set up of a provider</a:t>
            </a:r>
          </a:p>
        </p:txBody>
      </p:sp>
      <p:sp>
        <p:nvSpPr>
          <p:cNvPr id="1389" name="Shape 1389"/>
          <p:cNvSpPr/>
          <p:nvPr/>
        </p:nvSpPr>
        <p:spPr>
          <a:xfrm>
            <a:off x="5652290" y="3883776"/>
            <a:ext cx="1967692" cy="46166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Choose provider, bind app</a:t>
            </a:r>
          </a:p>
        </p:txBody>
      </p:sp>
      <p:sp>
        <p:nvSpPr>
          <p:cNvPr id="1390" name="Shape 1390"/>
          <p:cNvSpPr/>
          <p:nvPr/>
        </p:nvSpPr>
        <p:spPr>
          <a:xfrm>
            <a:off x="1137382" y="3179108"/>
            <a:ext cx="4411161" cy="338554"/>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r>
              <a:rPr lang="en-US" sz="1600" b="1">
                <a:solidFill>
                  <a:srgbClr val="0A4D44"/>
                </a:solidFill>
                <a:latin typeface="Arial"/>
                <a:ea typeface="Arial"/>
                <a:cs typeface="Arial"/>
                <a:sym typeface="Arial"/>
              </a:rPr>
              <a:t>Improve re-use/Automation/Time</a:t>
            </a:r>
          </a:p>
        </p:txBody>
      </p:sp>
      <p:sp>
        <p:nvSpPr>
          <p:cNvPr id="1391" name="Shape 1391"/>
          <p:cNvSpPr/>
          <p:nvPr/>
        </p:nvSpPr>
        <p:spPr>
          <a:xfrm>
            <a:off x="1104878" y="3938251"/>
            <a:ext cx="4411161" cy="338554"/>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r>
              <a:rPr lang="en-US" sz="1600" b="1">
                <a:solidFill>
                  <a:srgbClr val="0A4D44"/>
                </a:solidFill>
                <a:latin typeface="Arial"/>
                <a:ea typeface="Arial"/>
                <a:cs typeface="Arial"/>
                <a:sym typeface="Arial"/>
              </a:rPr>
              <a:t>Enable Developer Self service </a:t>
            </a:r>
          </a:p>
        </p:txBody>
      </p:sp>
      <p:sp>
        <p:nvSpPr>
          <p:cNvPr id="1392" name="Shape 1392"/>
          <p:cNvSpPr txBox="1"/>
          <p:nvPr/>
        </p:nvSpPr>
        <p:spPr>
          <a:xfrm>
            <a:off x="3678103" y="1429050"/>
            <a:ext cx="1618893" cy="417664"/>
          </a:xfrm>
          <a:prstGeom prst="rect">
            <a:avLst/>
          </a:prstGeom>
          <a:noFill/>
          <a:ln>
            <a:noFill/>
          </a:ln>
        </p:spPr>
        <p:txBody>
          <a:bodyPr wrap="square" lIns="91425" tIns="45700" rIns="91425" bIns="45700" anchor="t" anchorCtr="0">
            <a:noAutofit/>
          </a:bodyPr>
          <a:lstStyle/>
          <a:p>
            <a:pPr marL="0" marR="0" lvl="0" indent="-76200" algn="ctr" rtl="0">
              <a:lnSpc>
                <a:spcPct val="110000"/>
              </a:lnSpc>
              <a:spcBef>
                <a:spcPts val="0"/>
              </a:spcBef>
              <a:spcAft>
                <a:spcPts val="0"/>
              </a:spcAft>
              <a:buClr>
                <a:schemeClr val="dk1"/>
              </a:buClr>
              <a:buSzPct val="100000"/>
              <a:buFont typeface="Arial"/>
              <a:buNone/>
            </a:pPr>
            <a:r>
              <a:rPr lang="en-US" sz="1200" b="1">
                <a:solidFill>
                  <a:schemeClr val="dk1"/>
                </a:solidFill>
                <a:latin typeface="Arial"/>
                <a:ea typeface="Arial"/>
                <a:cs typeface="Arial"/>
                <a:sym typeface="Arial"/>
              </a:rPr>
              <a:t>Federated Identity provider</a:t>
            </a:r>
          </a:p>
          <a:p>
            <a:pPr marL="0" marR="0" lvl="0" indent="-76200" algn="ctr" rtl="0">
              <a:lnSpc>
                <a:spcPct val="110000"/>
              </a:lnSpc>
              <a:spcBef>
                <a:spcPts val="240"/>
              </a:spcBef>
              <a:buClr>
                <a:schemeClr val="dk1"/>
              </a:buClr>
              <a:buFont typeface="Arial"/>
              <a:buNone/>
            </a:pPr>
            <a:endParaRPr sz="1200" b="1">
              <a:solidFill>
                <a:srgbClr val="182730"/>
              </a:solidFill>
              <a:latin typeface="Arial"/>
              <a:ea typeface="Arial"/>
              <a:cs typeface="Arial"/>
              <a:sym typeface="Arial"/>
            </a:endParaRPr>
          </a:p>
        </p:txBody>
      </p:sp>
      <p:sp>
        <p:nvSpPr>
          <p:cNvPr id="1393" name="Shape 1393"/>
          <p:cNvSpPr txBox="1"/>
          <p:nvPr/>
        </p:nvSpPr>
        <p:spPr>
          <a:xfrm>
            <a:off x="1405679" y="1429050"/>
            <a:ext cx="1618893" cy="417664"/>
          </a:xfrm>
          <a:prstGeom prst="rect">
            <a:avLst/>
          </a:prstGeom>
          <a:noFill/>
          <a:ln>
            <a:noFill/>
          </a:ln>
        </p:spPr>
        <p:txBody>
          <a:bodyPr wrap="square" lIns="91425" tIns="45700" rIns="91425" bIns="45700" anchor="t" anchorCtr="0">
            <a:noAutofit/>
          </a:bodyPr>
          <a:lstStyle/>
          <a:p>
            <a:pPr marL="0" marR="0" lvl="0" indent="-76200" algn="ctr" rtl="0">
              <a:lnSpc>
                <a:spcPct val="110000"/>
              </a:lnSpc>
              <a:spcBef>
                <a:spcPts val="0"/>
              </a:spcBef>
              <a:spcAft>
                <a:spcPts val="0"/>
              </a:spcAft>
              <a:buClr>
                <a:schemeClr val="dk1"/>
              </a:buClr>
              <a:buSzPct val="100000"/>
              <a:buFont typeface="Arial"/>
              <a:buNone/>
            </a:pPr>
            <a:r>
              <a:rPr lang="en-US" sz="1200" b="1">
                <a:solidFill>
                  <a:schemeClr val="dk1"/>
                </a:solidFill>
                <a:latin typeface="Arial"/>
                <a:ea typeface="Arial"/>
                <a:cs typeface="Arial"/>
                <a:sym typeface="Arial"/>
              </a:rPr>
              <a:t>Traditional way of enabling  SSO</a:t>
            </a:r>
          </a:p>
          <a:p>
            <a:pPr marL="0" marR="0" lvl="0" indent="-76200" algn="ctr" rtl="0">
              <a:lnSpc>
                <a:spcPct val="110000"/>
              </a:lnSpc>
              <a:spcBef>
                <a:spcPts val="240"/>
              </a:spcBef>
              <a:buClr>
                <a:schemeClr val="dk1"/>
              </a:buClr>
              <a:buFont typeface="Arial"/>
              <a:buNone/>
            </a:pPr>
            <a:endParaRPr sz="1200" b="1">
              <a:solidFill>
                <a:srgbClr val="182730"/>
              </a:solidFill>
              <a:latin typeface="Arial"/>
              <a:ea typeface="Arial"/>
              <a:cs typeface="Arial"/>
              <a:sym typeface="Arial"/>
            </a:endParaRPr>
          </a:p>
        </p:txBody>
      </p:sp>
      <p:sp>
        <p:nvSpPr>
          <p:cNvPr id="1394" name="Shape 1394"/>
          <p:cNvSpPr txBox="1"/>
          <p:nvPr/>
        </p:nvSpPr>
        <p:spPr>
          <a:xfrm>
            <a:off x="5832144" y="1445763"/>
            <a:ext cx="1618893" cy="417664"/>
          </a:xfrm>
          <a:prstGeom prst="rect">
            <a:avLst/>
          </a:prstGeom>
          <a:noFill/>
          <a:ln>
            <a:noFill/>
          </a:ln>
        </p:spPr>
        <p:txBody>
          <a:bodyPr wrap="square" lIns="91425" tIns="45700" rIns="91425" bIns="45700" anchor="t" anchorCtr="0">
            <a:noAutofit/>
          </a:bodyPr>
          <a:lstStyle/>
          <a:p>
            <a:pPr marL="0" marR="0" lvl="0" indent="-76200" algn="ctr" rtl="0">
              <a:lnSpc>
                <a:spcPct val="110000"/>
              </a:lnSpc>
              <a:spcBef>
                <a:spcPts val="0"/>
              </a:spcBef>
              <a:spcAft>
                <a:spcPts val="0"/>
              </a:spcAft>
              <a:buClr>
                <a:schemeClr val="dk1"/>
              </a:buClr>
              <a:buSzPct val="100000"/>
              <a:buFont typeface="Arial"/>
              <a:buNone/>
            </a:pPr>
            <a:r>
              <a:rPr lang="en-US" sz="1200" b="1">
                <a:solidFill>
                  <a:schemeClr val="dk1"/>
                </a:solidFill>
                <a:latin typeface="Arial"/>
                <a:ea typeface="Arial"/>
                <a:cs typeface="Arial"/>
                <a:sym typeface="Arial"/>
              </a:rPr>
              <a:t>PCF SSO</a:t>
            </a:r>
          </a:p>
          <a:p>
            <a:pPr marL="0" marR="0" lvl="0" indent="-76200" algn="ctr" rtl="0">
              <a:lnSpc>
                <a:spcPct val="110000"/>
              </a:lnSpc>
              <a:spcBef>
                <a:spcPts val="240"/>
              </a:spcBef>
              <a:buClr>
                <a:schemeClr val="dk1"/>
              </a:buClr>
              <a:buFont typeface="Arial"/>
              <a:buNone/>
            </a:pPr>
            <a:endParaRPr sz="1200" b="1">
              <a:solidFill>
                <a:srgbClr val="18273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p:nvPr/>
        </p:nvSpPr>
        <p:spPr>
          <a:xfrm rot="10800000" flipH="1">
            <a:off x="6841" y="1581150"/>
            <a:ext cx="9137159" cy="905720"/>
          </a:xfrm>
          <a:prstGeom prst="rect">
            <a:avLst/>
          </a:prstGeom>
          <a:solidFill>
            <a:srgbClr val="E0E0E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57" name="Shape 257"/>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i="0" u="none" strike="noStrike" cap="none">
                <a:solidFill>
                  <a:srgbClr val="008774"/>
                </a:solidFill>
                <a:latin typeface="Arial"/>
                <a:ea typeface="Arial"/>
                <a:cs typeface="Arial"/>
                <a:sym typeface="Arial"/>
              </a:rPr>
              <a:t>Changing Model for Application Delivery</a:t>
            </a:r>
          </a:p>
        </p:txBody>
      </p:sp>
      <p:sp>
        <p:nvSpPr>
          <p:cNvPr id="258" name="Shape 258"/>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4</a:t>
            </a:fld>
            <a:endParaRPr lang="en-US" sz="900">
              <a:solidFill>
                <a:srgbClr val="A5A5A5"/>
              </a:solidFill>
              <a:latin typeface="Arial"/>
              <a:ea typeface="Arial"/>
              <a:cs typeface="Arial"/>
              <a:sym typeface="Arial"/>
            </a:endParaRPr>
          </a:p>
        </p:txBody>
      </p:sp>
      <p:grpSp>
        <p:nvGrpSpPr>
          <p:cNvPr id="259" name="Shape 259"/>
          <p:cNvGrpSpPr/>
          <p:nvPr/>
        </p:nvGrpSpPr>
        <p:grpSpPr>
          <a:xfrm>
            <a:off x="421585" y="5143500"/>
            <a:ext cx="5482295" cy="1487501"/>
            <a:chOff x="1834273" y="803436"/>
            <a:chExt cx="5482295" cy="4327363"/>
          </a:xfrm>
        </p:grpSpPr>
        <p:cxnSp>
          <p:nvCxnSpPr>
            <p:cNvPr id="260" name="Shape 260"/>
            <p:cNvCxnSpPr/>
            <p:nvPr/>
          </p:nvCxnSpPr>
          <p:spPr>
            <a:xfrm rot="10800000">
              <a:off x="1834273" y="803436"/>
              <a:ext cx="0" cy="4327363"/>
            </a:xfrm>
            <a:prstGeom prst="straightConnector1">
              <a:avLst/>
            </a:prstGeom>
            <a:noFill/>
            <a:ln w="9525" cap="flat" cmpd="sng">
              <a:solidFill>
                <a:schemeClr val="lt2"/>
              </a:solidFill>
              <a:prstDash val="solid"/>
              <a:round/>
              <a:headEnd type="none" w="med" len="med"/>
              <a:tailEnd type="none" w="med" len="med"/>
            </a:ln>
          </p:spPr>
        </p:cxnSp>
        <p:cxnSp>
          <p:nvCxnSpPr>
            <p:cNvPr id="261" name="Shape 261"/>
            <p:cNvCxnSpPr/>
            <p:nvPr/>
          </p:nvCxnSpPr>
          <p:spPr>
            <a:xfrm rot="10800000">
              <a:off x="3661705" y="803436"/>
              <a:ext cx="0" cy="4327363"/>
            </a:xfrm>
            <a:prstGeom prst="straightConnector1">
              <a:avLst/>
            </a:prstGeom>
            <a:noFill/>
            <a:ln w="9525" cap="flat" cmpd="sng">
              <a:solidFill>
                <a:schemeClr val="lt2"/>
              </a:solidFill>
              <a:prstDash val="solid"/>
              <a:round/>
              <a:headEnd type="none" w="med" len="med"/>
              <a:tailEnd type="none" w="med" len="med"/>
            </a:ln>
          </p:spPr>
        </p:cxnSp>
        <p:cxnSp>
          <p:nvCxnSpPr>
            <p:cNvPr id="262" name="Shape 262"/>
            <p:cNvCxnSpPr/>
            <p:nvPr/>
          </p:nvCxnSpPr>
          <p:spPr>
            <a:xfrm rot="10800000">
              <a:off x="5489136" y="803436"/>
              <a:ext cx="0" cy="4327363"/>
            </a:xfrm>
            <a:prstGeom prst="straightConnector1">
              <a:avLst/>
            </a:prstGeom>
            <a:noFill/>
            <a:ln w="9525" cap="flat" cmpd="sng">
              <a:solidFill>
                <a:schemeClr val="lt2"/>
              </a:solidFill>
              <a:prstDash val="solid"/>
              <a:round/>
              <a:headEnd type="none" w="med" len="med"/>
              <a:tailEnd type="none" w="med" len="med"/>
            </a:ln>
          </p:spPr>
        </p:cxnSp>
        <p:cxnSp>
          <p:nvCxnSpPr>
            <p:cNvPr id="263" name="Shape 263"/>
            <p:cNvCxnSpPr/>
            <p:nvPr/>
          </p:nvCxnSpPr>
          <p:spPr>
            <a:xfrm rot="10800000">
              <a:off x="7316568" y="803436"/>
              <a:ext cx="0" cy="4327363"/>
            </a:xfrm>
            <a:prstGeom prst="straightConnector1">
              <a:avLst/>
            </a:prstGeom>
            <a:noFill/>
            <a:ln w="9525" cap="flat" cmpd="sng">
              <a:solidFill>
                <a:schemeClr val="lt2"/>
              </a:solidFill>
              <a:prstDash val="solid"/>
              <a:round/>
              <a:headEnd type="none" w="med" len="med"/>
              <a:tailEnd type="none" w="med" len="med"/>
            </a:ln>
          </p:spPr>
        </p:cxnSp>
      </p:grpSp>
      <p:sp>
        <p:nvSpPr>
          <p:cNvPr id="264" name="Shape 264"/>
          <p:cNvSpPr txBox="1"/>
          <p:nvPr/>
        </p:nvSpPr>
        <p:spPr>
          <a:xfrm>
            <a:off x="1795156" y="1063875"/>
            <a:ext cx="1834273" cy="338554"/>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b="1">
                <a:solidFill>
                  <a:schemeClr val="accent1"/>
                </a:solidFill>
                <a:latin typeface="Arial"/>
                <a:ea typeface="Arial"/>
                <a:cs typeface="Arial"/>
                <a:sym typeface="Arial"/>
              </a:rPr>
              <a:t>Development</a:t>
            </a:r>
          </a:p>
        </p:txBody>
      </p:sp>
      <p:sp>
        <p:nvSpPr>
          <p:cNvPr id="265" name="Shape 265"/>
          <p:cNvSpPr txBox="1"/>
          <p:nvPr/>
        </p:nvSpPr>
        <p:spPr>
          <a:xfrm>
            <a:off x="5489136" y="1033587"/>
            <a:ext cx="1834273" cy="338554"/>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b="1">
                <a:solidFill>
                  <a:schemeClr val="accent1"/>
                </a:solidFill>
                <a:latin typeface="Arial"/>
                <a:ea typeface="Arial"/>
                <a:cs typeface="Arial"/>
                <a:sym typeface="Arial"/>
              </a:rPr>
              <a:t>Deployment</a:t>
            </a:r>
          </a:p>
        </p:txBody>
      </p:sp>
      <p:sp>
        <p:nvSpPr>
          <p:cNvPr id="266" name="Shape 266"/>
          <p:cNvSpPr txBox="1"/>
          <p:nvPr/>
        </p:nvSpPr>
        <p:spPr>
          <a:xfrm>
            <a:off x="5617026" y="1816399"/>
            <a:ext cx="1472654"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chemeClr val="dk2"/>
                </a:solidFill>
                <a:latin typeface="Arial"/>
                <a:ea typeface="Arial"/>
                <a:cs typeface="Arial"/>
                <a:sym typeface="Arial"/>
              </a:rPr>
              <a:t>Sparingly at designated times</a:t>
            </a:r>
          </a:p>
        </p:txBody>
      </p:sp>
      <p:grpSp>
        <p:nvGrpSpPr>
          <p:cNvPr id="267" name="Shape 267"/>
          <p:cNvGrpSpPr/>
          <p:nvPr/>
        </p:nvGrpSpPr>
        <p:grpSpPr>
          <a:xfrm>
            <a:off x="5489136" y="2620842"/>
            <a:ext cx="1834273" cy="1818790"/>
            <a:chOff x="5489136" y="2620842"/>
            <a:chExt cx="1834273" cy="1818790"/>
          </a:xfrm>
        </p:grpSpPr>
        <p:sp>
          <p:nvSpPr>
            <p:cNvPr id="268" name="Shape 268"/>
            <p:cNvSpPr txBox="1"/>
            <p:nvPr/>
          </p:nvSpPr>
          <p:spPr>
            <a:xfrm>
              <a:off x="5489136" y="3977967"/>
              <a:ext cx="1834273"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dk1"/>
                  </a:solidFill>
                  <a:latin typeface="Arial"/>
                  <a:ea typeface="Arial"/>
                  <a:cs typeface="Arial"/>
                  <a:sym typeface="Arial"/>
                </a:rPr>
                <a:t>Ready for prod at </a:t>
              </a:r>
              <a:br>
                <a:rPr lang="en-US" sz="1200" b="1">
                  <a:solidFill>
                    <a:schemeClr val="dk1"/>
                  </a:solidFill>
                  <a:latin typeface="Arial"/>
                  <a:ea typeface="Arial"/>
                  <a:cs typeface="Arial"/>
                  <a:sym typeface="Arial"/>
                </a:rPr>
              </a:br>
              <a:r>
                <a:rPr lang="en-US" sz="1200" b="1">
                  <a:solidFill>
                    <a:schemeClr val="dk1"/>
                  </a:solidFill>
                  <a:latin typeface="Arial"/>
                  <a:ea typeface="Arial"/>
                  <a:cs typeface="Arial"/>
                  <a:sym typeface="Arial"/>
                </a:rPr>
                <a:t>any time</a:t>
              </a:r>
            </a:p>
          </p:txBody>
        </p:sp>
        <p:sp>
          <p:nvSpPr>
            <p:cNvPr id="269" name="Shape 269"/>
            <p:cNvSpPr/>
            <p:nvPr/>
          </p:nvSpPr>
          <p:spPr>
            <a:xfrm rot="10800000">
              <a:off x="6271087" y="2620842"/>
              <a:ext cx="276897" cy="168993"/>
            </a:xfrm>
            <a:prstGeom prst="triangle">
              <a:avLst>
                <a:gd name="adj" fmla="val 50000"/>
              </a:avLst>
            </a:prstGeom>
            <a:solidFill>
              <a:srgbClr val="D8D8D8"/>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70" name="Shape 270"/>
            <p:cNvPicPr preferRelativeResize="0"/>
            <p:nvPr/>
          </p:nvPicPr>
          <p:blipFill rotWithShape="1">
            <a:blip r:embed="rId3">
              <a:alphaModFix/>
            </a:blip>
            <a:srcRect/>
            <a:stretch/>
          </p:blipFill>
          <p:spPr>
            <a:xfrm>
              <a:off x="6006493" y="3176486"/>
              <a:ext cx="956929" cy="646725"/>
            </a:xfrm>
            <a:prstGeom prst="rect">
              <a:avLst/>
            </a:prstGeom>
            <a:noFill/>
            <a:ln>
              <a:noFill/>
            </a:ln>
          </p:spPr>
        </p:pic>
      </p:grpSp>
      <p:sp>
        <p:nvSpPr>
          <p:cNvPr id="271" name="Shape 271"/>
          <p:cNvSpPr txBox="1"/>
          <p:nvPr/>
        </p:nvSpPr>
        <p:spPr>
          <a:xfrm>
            <a:off x="-17640" y="1051224"/>
            <a:ext cx="1834273" cy="338554"/>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b="1">
                <a:solidFill>
                  <a:schemeClr val="accent1"/>
                </a:solidFill>
                <a:latin typeface="Arial"/>
                <a:ea typeface="Arial"/>
                <a:cs typeface="Arial"/>
                <a:sym typeface="Arial"/>
              </a:rPr>
              <a:t>Architecture</a:t>
            </a:r>
          </a:p>
        </p:txBody>
      </p:sp>
      <p:sp>
        <p:nvSpPr>
          <p:cNvPr id="272" name="Shape 272"/>
          <p:cNvSpPr txBox="1"/>
          <p:nvPr/>
        </p:nvSpPr>
        <p:spPr>
          <a:xfrm>
            <a:off x="3654863" y="909226"/>
            <a:ext cx="1834273" cy="584776"/>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b="1">
                <a:solidFill>
                  <a:schemeClr val="accent1"/>
                </a:solidFill>
                <a:latin typeface="Arial"/>
                <a:ea typeface="Arial"/>
                <a:cs typeface="Arial"/>
                <a:sym typeface="Arial"/>
              </a:rPr>
              <a:t>Abstraction Layer</a:t>
            </a:r>
          </a:p>
        </p:txBody>
      </p:sp>
      <p:sp>
        <p:nvSpPr>
          <p:cNvPr id="273" name="Shape 273"/>
          <p:cNvSpPr txBox="1"/>
          <p:nvPr/>
        </p:nvSpPr>
        <p:spPr>
          <a:xfrm>
            <a:off x="7323409" y="1033587"/>
            <a:ext cx="1834273" cy="338554"/>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600" b="1">
                <a:solidFill>
                  <a:schemeClr val="accent1"/>
                </a:solidFill>
                <a:latin typeface="Arial"/>
                <a:ea typeface="Arial"/>
                <a:cs typeface="Arial"/>
                <a:sym typeface="Arial"/>
              </a:rPr>
              <a:t>“Day 2” Ops</a:t>
            </a:r>
          </a:p>
        </p:txBody>
      </p:sp>
      <p:sp>
        <p:nvSpPr>
          <p:cNvPr id="274" name="Shape 274"/>
          <p:cNvSpPr txBox="1"/>
          <p:nvPr/>
        </p:nvSpPr>
        <p:spPr>
          <a:xfrm>
            <a:off x="3672503" y="1898830"/>
            <a:ext cx="1834273"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chemeClr val="dk2"/>
                </a:solidFill>
                <a:latin typeface="Arial"/>
                <a:ea typeface="Arial"/>
                <a:cs typeface="Arial"/>
                <a:sym typeface="Arial"/>
              </a:rPr>
              <a:t>App Server on Machine</a:t>
            </a:r>
          </a:p>
        </p:txBody>
      </p:sp>
      <p:grpSp>
        <p:nvGrpSpPr>
          <p:cNvPr id="275" name="Shape 275"/>
          <p:cNvGrpSpPr/>
          <p:nvPr/>
        </p:nvGrpSpPr>
        <p:grpSpPr>
          <a:xfrm>
            <a:off x="3672503" y="2620842"/>
            <a:ext cx="1834273" cy="1818790"/>
            <a:chOff x="3654863" y="2620842"/>
            <a:chExt cx="1834273" cy="1818790"/>
          </a:xfrm>
        </p:grpSpPr>
        <p:sp>
          <p:nvSpPr>
            <p:cNvPr id="276" name="Shape 276"/>
            <p:cNvSpPr txBox="1"/>
            <p:nvPr/>
          </p:nvSpPr>
          <p:spPr>
            <a:xfrm>
              <a:off x="3654863" y="3977967"/>
              <a:ext cx="1834273"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dk1"/>
                  </a:solidFill>
                  <a:latin typeface="Arial"/>
                  <a:ea typeface="Arial"/>
                  <a:cs typeface="Arial"/>
                  <a:sym typeface="Arial"/>
                </a:rPr>
                <a:t>App on “disposable” infrastructure</a:t>
              </a:r>
            </a:p>
          </p:txBody>
        </p:sp>
        <p:sp>
          <p:nvSpPr>
            <p:cNvPr id="277" name="Shape 277"/>
            <p:cNvSpPr/>
            <p:nvPr/>
          </p:nvSpPr>
          <p:spPr>
            <a:xfrm rot="10800000">
              <a:off x="4402643" y="2620842"/>
              <a:ext cx="276897" cy="168993"/>
            </a:xfrm>
            <a:prstGeom prst="triangle">
              <a:avLst>
                <a:gd name="adj" fmla="val 50000"/>
              </a:avLst>
            </a:prstGeom>
            <a:solidFill>
              <a:srgbClr val="D8D8D8"/>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78" name="Shape 278"/>
            <p:cNvPicPr preferRelativeResize="0"/>
            <p:nvPr/>
          </p:nvPicPr>
          <p:blipFill rotWithShape="1">
            <a:blip r:embed="rId4">
              <a:alphaModFix/>
            </a:blip>
            <a:srcRect/>
            <a:stretch/>
          </p:blipFill>
          <p:spPr>
            <a:xfrm>
              <a:off x="3929309" y="2894916"/>
              <a:ext cx="1287940" cy="1102245"/>
            </a:xfrm>
            <a:prstGeom prst="rect">
              <a:avLst/>
            </a:prstGeom>
            <a:noFill/>
            <a:ln>
              <a:noFill/>
            </a:ln>
          </p:spPr>
        </p:pic>
      </p:grpSp>
      <p:sp>
        <p:nvSpPr>
          <p:cNvPr id="279" name="Shape 279"/>
          <p:cNvSpPr txBox="1"/>
          <p:nvPr/>
        </p:nvSpPr>
        <p:spPr>
          <a:xfrm>
            <a:off x="-70560" y="1916467"/>
            <a:ext cx="1834273"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chemeClr val="dk2"/>
                </a:solidFill>
                <a:latin typeface="Arial"/>
                <a:ea typeface="Arial"/>
                <a:cs typeface="Arial"/>
                <a:sym typeface="Arial"/>
              </a:rPr>
              <a:t>Monolithic App</a:t>
            </a:r>
          </a:p>
        </p:txBody>
      </p:sp>
      <p:grpSp>
        <p:nvGrpSpPr>
          <p:cNvPr id="280" name="Shape 280"/>
          <p:cNvGrpSpPr/>
          <p:nvPr/>
        </p:nvGrpSpPr>
        <p:grpSpPr>
          <a:xfrm>
            <a:off x="-17640" y="2638479"/>
            <a:ext cx="1834273" cy="1818790"/>
            <a:chOff x="1834273" y="2620842"/>
            <a:chExt cx="1834273" cy="1818790"/>
          </a:xfrm>
        </p:grpSpPr>
        <p:sp>
          <p:nvSpPr>
            <p:cNvPr id="281" name="Shape 281"/>
            <p:cNvSpPr txBox="1"/>
            <p:nvPr/>
          </p:nvSpPr>
          <p:spPr>
            <a:xfrm>
              <a:off x="1834273" y="3977967"/>
              <a:ext cx="1834273"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dk1"/>
                  </a:solidFill>
                  <a:latin typeface="Arial"/>
                  <a:ea typeface="Arial"/>
                  <a:cs typeface="Arial"/>
                  <a:sym typeface="Arial"/>
                </a:rPr>
                <a:t>Microservices / Composite app</a:t>
              </a:r>
            </a:p>
          </p:txBody>
        </p:sp>
        <p:grpSp>
          <p:nvGrpSpPr>
            <p:cNvPr id="282" name="Shape 282"/>
            <p:cNvGrpSpPr/>
            <p:nvPr/>
          </p:nvGrpSpPr>
          <p:grpSpPr>
            <a:xfrm>
              <a:off x="2259107" y="2620842"/>
              <a:ext cx="909402" cy="1312827"/>
              <a:chOff x="2259107" y="2620842"/>
              <a:chExt cx="909402" cy="1312827"/>
            </a:xfrm>
          </p:grpSpPr>
          <p:sp>
            <p:nvSpPr>
              <p:cNvPr id="283" name="Shape 283"/>
              <p:cNvSpPr/>
              <p:nvPr/>
            </p:nvSpPr>
            <p:spPr>
              <a:xfrm rot="10800000">
                <a:off x="2607873" y="2620842"/>
                <a:ext cx="276897" cy="168993"/>
              </a:xfrm>
              <a:prstGeom prst="triangle">
                <a:avLst>
                  <a:gd name="adj" fmla="val 50000"/>
                </a:avLst>
              </a:prstGeom>
              <a:solidFill>
                <a:srgbClr val="D8D8D8"/>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84" name="Shape 284"/>
              <p:cNvPicPr preferRelativeResize="0"/>
              <p:nvPr/>
            </p:nvPicPr>
            <p:blipFill rotWithShape="1">
              <a:blip r:embed="rId5">
                <a:alphaModFix/>
              </a:blip>
              <a:srcRect/>
              <a:stretch/>
            </p:blipFill>
            <p:spPr>
              <a:xfrm>
                <a:off x="2259107" y="3082908"/>
                <a:ext cx="909402" cy="850761"/>
              </a:xfrm>
              <a:prstGeom prst="rect">
                <a:avLst/>
              </a:prstGeom>
              <a:noFill/>
              <a:ln>
                <a:noFill/>
              </a:ln>
            </p:spPr>
          </p:pic>
        </p:grpSp>
      </p:grpSp>
      <p:sp>
        <p:nvSpPr>
          <p:cNvPr id="285" name="Shape 285"/>
          <p:cNvSpPr txBox="1"/>
          <p:nvPr/>
        </p:nvSpPr>
        <p:spPr>
          <a:xfrm>
            <a:off x="1742236" y="1916857"/>
            <a:ext cx="1834273" cy="276999"/>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chemeClr val="dk2"/>
                </a:solidFill>
                <a:latin typeface="Arial"/>
                <a:ea typeface="Arial"/>
                <a:cs typeface="Arial"/>
                <a:sym typeface="Arial"/>
              </a:rPr>
              <a:t>Linear / Sequential</a:t>
            </a:r>
          </a:p>
        </p:txBody>
      </p:sp>
      <p:grpSp>
        <p:nvGrpSpPr>
          <p:cNvPr id="286" name="Shape 286"/>
          <p:cNvGrpSpPr/>
          <p:nvPr/>
        </p:nvGrpSpPr>
        <p:grpSpPr>
          <a:xfrm>
            <a:off x="1795156" y="2651130"/>
            <a:ext cx="1834273" cy="1818790"/>
            <a:chOff x="-1" y="2620842"/>
            <a:chExt cx="1834273" cy="1818790"/>
          </a:xfrm>
        </p:grpSpPr>
        <p:sp>
          <p:nvSpPr>
            <p:cNvPr id="287" name="Shape 287"/>
            <p:cNvSpPr txBox="1"/>
            <p:nvPr/>
          </p:nvSpPr>
          <p:spPr>
            <a:xfrm>
              <a:off x="-1" y="3977967"/>
              <a:ext cx="1834273"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dk1"/>
                  </a:solidFill>
                  <a:latin typeface="Arial"/>
                  <a:ea typeface="Arial"/>
                  <a:cs typeface="Arial"/>
                  <a:sym typeface="Arial"/>
                </a:rPr>
                <a:t>Short cycles, test driven, iterative</a:t>
              </a:r>
            </a:p>
          </p:txBody>
        </p:sp>
        <p:sp>
          <p:nvSpPr>
            <p:cNvPr id="288" name="Shape 288"/>
            <p:cNvSpPr/>
            <p:nvPr/>
          </p:nvSpPr>
          <p:spPr>
            <a:xfrm rot="10800000">
              <a:off x="739429" y="2620842"/>
              <a:ext cx="276897" cy="168993"/>
            </a:xfrm>
            <a:prstGeom prst="triangle">
              <a:avLst>
                <a:gd name="adj" fmla="val 50000"/>
              </a:avLst>
            </a:prstGeom>
            <a:solidFill>
              <a:srgbClr val="D8D8D8"/>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89" name="Shape 289"/>
            <p:cNvPicPr preferRelativeResize="0"/>
            <p:nvPr/>
          </p:nvPicPr>
          <p:blipFill rotWithShape="1">
            <a:blip r:embed="rId6">
              <a:alphaModFix/>
            </a:blip>
            <a:srcRect/>
            <a:stretch/>
          </p:blipFill>
          <p:spPr>
            <a:xfrm>
              <a:off x="458436" y="3191260"/>
              <a:ext cx="994551" cy="557012"/>
            </a:xfrm>
            <a:prstGeom prst="rect">
              <a:avLst/>
            </a:prstGeom>
            <a:noFill/>
            <a:ln>
              <a:noFill/>
            </a:ln>
          </p:spPr>
        </p:pic>
      </p:grpSp>
      <p:sp>
        <p:nvSpPr>
          <p:cNvPr id="290" name="Shape 290"/>
          <p:cNvSpPr txBox="1"/>
          <p:nvPr/>
        </p:nvSpPr>
        <p:spPr>
          <a:xfrm>
            <a:off x="7270489" y="1816399"/>
            <a:ext cx="1834273"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a:solidFill>
                  <a:schemeClr val="dk2"/>
                </a:solidFill>
                <a:latin typeface="Arial"/>
                <a:ea typeface="Arial"/>
                <a:cs typeface="Arial"/>
                <a:sym typeface="Arial"/>
              </a:rPr>
              <a:t>Many tools, ad hoc automation</a:t>
            </a:r>
          </a:p>
        </p:txBody>
      </p:sp>
      <p:grpSp>
        <p:nvGrpSpPr>
          <p:cNvPr id="291" name="Shape 291"/>
          <p:cNvGrpSpPr/>
          <p:nvPr/>
        </p:nvGrpSpPr>
        <p:grpSpPr>
          <a:xfrm>
            <a:off x="7323409" y="2620842"/>
            <a:ext cx="1834273" cy="1818790"/>
            <a:chOff x="7323409" y="2620842"/>
            <a:chExt cx="1834273" cy="1818790"/>
          </a:xfrm>
        </p:grpSpPr>
        <p:sp>
          <p:nvSpPr>
            <p:cNvPr id="292" name="Shape 292"/>
            <p:cNvSpPr txBox="1"/>
            <p:nvPr/>
          </p:nvSpPr>
          <p:spPr>
            <a:xfrm>
              <a:off x="7323409" y="3977967"/>
              <a:ext cx="1834273" cy="461665"/>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200" b="1">
                  <a:solidFill>
                    <a:schemeClr val="dk1"/>
                  </a:solidFill>
                  <a:latin typeface="Arial"/>
                  <a:ea typeface="Arial"/>
                  <a:cs typeface="Arial"/>
                  <a:sym typeface="Arial"/>
                </a:rPr>
                <a:t>Manage services,</a:t>
              </a:r>
              <a:br>
                <a:rPr lang="en-US" sz="1200" b="1">
                  <a:solidFill>
                    <a:schemeClr val="dk1"/>
                  </a:solidFill>
                  <a:latin typeface="Arial"/>
                  <a:ea typeface="Arial"/>
                  <a:cs typeface="Arial"/>
                  <a:sym typeface="Arial"/>
                </a:rPr>
              </a:br>
              <a:r>
                <a:rPr lang="en-US" sz="1200" b="1">
                  <a:solidFill>
                    <a:schemeClr val="dk1"/>
                  </a:solidFill>
                  <a:latin typeface="Arial"/>
                  <a:ea typeface="Arial"/>
                  <a:cs typeface="Arial"/>
                  <a:sym typeface="Arial"/>
                </a:rPr>
                <a:t>not servers</a:t>
              </a:r>
            </a:p>
          </p:txBody>
        </p:sp>
        <p:sp>
          <p:nvSpPr>
            <p:cNvPr id="293" name="Shape 293"/>
            <p:cNvSpPr/>
            <p:nvPr/>
          </p:nvSpPr>
          <p:spPr>
            <a:xfrm rot="10800000">
              <a:off x="8139531" y="2620842"/>
              <a:ext cx="276897" cy="168993"/>
            </a:xfrm>
            <a:prstGeom prst="triangle">
              <a:avLst>
                <a:gd name="adj" fmla="val 50000"/>
              </a:avLst>
            </a:prstGeom>
            <a:solidFill>
              <a:srgbClr val="D8D8D8"/>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94" name="Shape 294"/>
            <p:cNvPicPr preferRelativeResize="0"/>
            <p:nvPr/>
          </p:nvPicPr>
          <p:blipFill rotWithShape="1">
            <a:blip r:embed="rId7">
              <a:alphaModFix/>
            </a:blip>
            <a:srcRect/>
            <a:stretch/>
          </p:blipFill>
          <p:spPr>
            <a:xfrm>
              <a:off x="7753626" y="3157991"/>
              <a:ext cx="934840" cy="658288"/>
            </a:xfrm>
            <a:prstGeom prst="rect">
              <a:avLst/>
            </a:prstGeom>
            <a:noFill/>
            <a:ln>
              <a:noFill/>
            </a:ln>
          </p:spPr>
        </p:pic>
      </p:grpSp>
      <p:grpSp>
        <p:nvGrpSpPr>
          <p:cNvPr id="295" name="Shape 295"/>
          <p:cNvGrpSpPr/>
          <p:nvPr/>
        </p:nvGrpSpPr>
        <p:grpSpPr>
          <a:xfrm>
            <a:off x="1831094" y="1582188"/>
            <a:ext cx="5482295" cy="904682"/>
            <a:chOff x="1834273" y="803436"/>
            <a:chExt cx="5482295" cy="4327363"/>
          </a:xfrm>
        </p:grpSpPr>
        <p:cxnSp>
          <p:nvCxnSpPr>
            <p:cNvPr id="296" name="Shape 296"/>
            <p:cNvCxnSpPr/>
            <p:nvPr/>
          </p:nvCxnSpPr>
          <p:spPr>
            <a:xfrm rot="10800000">
              <a:off x="1834273" y="803436"/>
              <a:ext cx="0" cy="4327363"/>
            </a:xfrm>
            <a:prstGeom prst="straightConnector1">
              <a:avLst/>
            </a:prstGeom>
            <a:noFill/>
            <a:ln w="9525" cap="flat" cmpd="sng">
              <a:solidFill>
                <a:schemeClr val="lt2"/>
              </a:solidFill>
              <a:prstDash val="solid"/>
              <a:round/>
              <a:headEnd type="none" w="med" len="med"/>
              <a:tailEnd type="none" w="med" len="med"/>
            </a:ln>
          </p:spPr>
        </p:cxnSp>
        <p:cxnSp>
          <p:nvCxnSpPr>
            <p:cNvPr id="297" name="Shape 297"/>
            <p:cNvCxnSpPr/>
            <p:nvPr/>
          </p:nvCxnSpPr>
          <p:spPr>
            <a:xfrm rot="10800000">
              <a:off x="3661705" y="803436"/>
              <a:ext cx="0" cy="4327363"/>
            </a:xfrm>
            <a:prstGeom prst="straightConnector1">
              <a:avLst/>
            </a:prstGeom>
            <a:noFill/>
            <a:ln w="9525" cap="flat" cmpd="sng">
              <a:solidFill>
                <a:schemeClr val="lt2"/>
              </a:solidFill>
              <a:prstDash val="solid"/>
              <a:round/>
              <a:headEnd type="none" w="med" len="med"/>
              <a:tailEnd type="none" w="med" len="med"/>
            </a:ln>
          </p:spPr>
        </p:cxnSp>
        <p:cxnSp>
          <p:nvCxnSpPr>
            <p:cNvPr id="298" name="Shape 298"/>
            <p:cNvCxnSpPr/>
            <p:nvPr/>
          </p:nvCxnSpPr>
          <p:spPr>
            <a:xfrm rot="10800000">
              <a:off x="5489136" y="803436"/>
              <a:ext cx="0" cy="4327363"/>
            </a:xfrm>
            <a:prstGeom prst="straightConnector1">
              <a:avLst/>
            </a:prstGeom>
            <a:noFill/>
            <a:ln w="9525" cap="flat" cmpd="sng">
              <a:solidFill>
                <a:schemeClr val="lt2"/>
              </a:solidFill>
              <a:prstDash val="solid"/>
              <a:round/>
              <a:headEnd type="none" w="med" len="med"/>
              <a:tailEnd type="none" w="med" len="med"/>
            </a:ln>
          </p:spPr>
        </p:cxnSp>
        <p:cxnSp>
          <p:nvCxnSpPr>
            <p:cNvPr id="299" name="Shape 299"/>
            <p:cNvCxnSpPr/>
            <p:nvPr/>
          </p:nvCxnSpPr>
          <p:spPr>
            <a:xfrm rot="10800000">
              <a:off x="7316568" y="803436"/>
              <a:ext cx="0" cy="4327363"/>
            </a:xfrm>
            <a:prstGeom prst="straightConnector1">
              <a:avLst/>
            </a:prstGeom>
            <a:noFill/>
            <a:ln w="9525" cap="flat" cmpd="sng">
              <a:solidFill>
                <a:schemeClr val="lt2"/>
              </a:solidFill>
              <a:prstDash val="solid"/>
              <a:round/>
              <a:headEnd type="none" w="med" len="med"/>
              <a:tailEnd type="none" w="med" len="med"/>
            </a:ln>
          </p:spPr>
        </p:cxnSp>
      </p:grpSp>
      <p:sp>
        <p:nvSpPr>
          <p:cNvPr id="300" name="Shape 300"/>
          <p:cNvSpPr/>
          <p:nvPr/>
        </p:nvSpPr>
        <p:spPr>
          <a:xfrm>
            <a:off x="2286000" y="2248585"/>
            <a:ext cx="4572000"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
                                        <p:tgtEl>
                                          <p:spTgt spid="2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500"/>
                                        <p:tgtEl>
                                          <p:spTgt spid="2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5"/>
                                        </p:tgtEl>
                                        <p:attrNameLst>
                                          <p:attrName>style.visibility</p:attrName>
                                        </p:attrNameLst>
                                      </p:cBhvr>
                                      <p:to>
                                        <p:strVal val="visible"/>
                                      </p:to>
                                    </p:set>
                                    <p:animEffect transition="in" filter="fade">
                                      <p:cBhvr>
                                        <p:cTn id="17" dur="500"/>
                                        <p:tgtEl>
                                          <p:spTgt spid="2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7"/>
                                        </p:tgtEl>
                                        <p:attrNameLst>
                                          <p:attrName>style.visibility</p:attrName>
                                        </p:attrNameLst>
                                      </p:cBhvr>
                                      <p:to>
                                        <p:strVal val="visible"/>
                                      </p:to>
                                    </p:set>
                                    <p:animEffect transition="in" filter="fade">
                                      <p:cBhvr>
                                        <p:cTn id="22" dur="500"/>
                                        <p:tgtEl>
                                          <p:spTgt spid="2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1"/>
                                        </p:tgtEl>
                                        <p:attrNameLst>
                                          <p:attrName>style.visibility</p:attrName>
                                        </p:attrNameLst>
                                      </p:cBhvr>
                                      <p:to>
                                        <p:strVal val="visible"/>
                                      </p:to>
                                    </p:set>
                                    <p:animEffect transition="in" filter="fade">
                                      <p:cBhvr>
                                        <p:cTn id="27" dur="5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182730"/>
        </a:solidFill>
        <a:effectLst/>
      </p:bgPr>
    </p:bg>
    <p:spTree>
      <p:nvGrpSpPr>
        <p:cNvPr id="1" name="Shape 1399"/>
        <p:cNvGrpSpPr/>
        <p:nvPr/>
      </p:nvGrpSpPr>
      <p:grpSpPr>
        <a:xfrm>
          <a:off x="0" y="0"/>
          <a:ext cx="0" cy="0"/>
          <a:chOff x="0" y="0"/>
          <a:chExt cx="0" cy="0"/>
        </a:xfrm>
      </p:grpSpPr>
      <p:pic>
        <p:nvPicPr>
          <p:cNvPr id="1400" name="Shape 1400" descr="Lockheed-Martin-image-4.jpg"/>
          <p:cNvPicPr preferRelativeResize="0"/>
          <p:nvPr/>
        </p:nvPicPr>
        <p:blipFill rotWithShape="1">
          <a:blip r:embed="rId3">
            <a:alphaModFix amt="30000"/>
          </a:blip>
          <a:srcRect/>
          <a:stretch/>
        </p:blipFill>
        <p:spPr>
          <a:xfrm>
            <a:off x="0" y="0"/>
            <a:ext cx="9007977" cy="5138357"/>
          </a:xfrm>
          <a:prstGeom prst="rect">
            <a:avLst/>
          </a:prstGeom>
          <a:noFill/>
          <a:ln>
            <a:noFill/>
          </a:ln>
        </p:spPr>
      </p:pic>
      <p:sp>
        <p:nvSpPr>
          <p:cNvPr id="1401" name="Shape 1401"/>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40</a:t>
            </a:fld>
            <a:endParaRPr lang="en-US" sz="900">
              <a:solidFill>
                <a:srgbClr val="A5A5A5"/>
              </a:solidFill>
              <a:latin typeface="Arial"/>
              <a:ea typeface="Arial"/>
              <a:cs typeface="Arial"/>
              <a:sym typeface="Arial"/>
            </a:endParaRPr>
          </a:p>
        </p:txBody>
      </p:sp>
      <p:sp>
        <p:nvSpPr>
          <p:cNvPr id="1402" name="Shape 1402"/>
          <p:cNvSpPr txBox="1"/>
          <p:nvPr/>
        </p:nvSpPr>
        <p:spPr>
          <a:xfrm>
            <a:off x="643268" y="1078551"/>
            <a:ext cx="7857462" cy="1200329"/>
          </a:xfrm>
          <a:prstGeom prst="rect">
            <a:avLst/>
          </a:prstGeom>
          <a:noFill/>
          <a:ln>
            <a:noFill/>
          </a:ln>
        </p:spPr>
        <p:txBody>
          <a:bodyPr wrap="square" lIns="91425" tIns="45700" rIns="91425" bIns="45700" anchor="t" anchorCtr="0">
            <a:noAutofit/>
          </a:bodyPr>
          <a:lstStyle/>
          <a:p>
            <a:pPr marL="0" marR="0" lvl="0" indent="-85725" algn="ctr" rtl="0">
              <a:spcBef>
                <a:spcPts val="0"/>
              </a:spcBef>
              <a:spcAft>
                <a:spcPts val="0"/>
              </a:spcAft>
              <a:buClr>
                <a:schemeClr val="lt1"/>
              </a:buClr>
              <a:buSzPct val="37500"/>
              <a:buFont typeface="Arial"/>
              <a:buNone/>
            </a:pPr>
            <a:r>
              <a:rPr lang="en-US" sz="3600" i="0" u="none" strike="noStrike" cap="none">
                <a:solidFill>
                  <a:schemeClr val="lt1"/>
                </a:solidFill>
                <a:latin typeface="Arial"/>
                <a:ea typeface="Arial"/>
                <a:cs typeface="Arial"/>
                <a:sym typeface="Arial"/>
              </a:rPr>
              <a:t>“App [delivered] in </a:t>
            </a:r>
            <a:r>
              <a:rPr lang="en-US" sz="5400" b="1" i="0" u="none" strike="noStrike" cap="none">
                <a:solidFill>
                  <a:srgbClr val="58C6B8"/>
                </a:solidFill>
                <a:latin typeface="Arial"/>
                <a:ea typeface="Arial"/>
                <a:cs typeface="Arial"/>
                <a:sym typeface="Arial"/>
              </a:rPr>
              <a:t>10 weeks</a:t>
            </a:r>
            <a:r>
              <a:rPr lang="en-US" sz="3600" i="0" u="none" strike="noStrike" cap="none">
                <a:solidFill>
                  <a:schemeClr val="lt1"/>
                </a:solidFill>
                <a:latin typeface="Arial"/>
                <a:ea typeface="Arial"/>
                <a:cs typeface="Arial"/>
                <a:sym typeface="Arial"/>
              </a:rPr>
              <a:t>,</a:t>
            </a:r>
          </a:p>
          <a:p>
            <a:pPr marL="0" marR="0" lvl="0" indent="-57150" algn="ctr" rtl="0">
              <a:spcBef>
                <a:spcPts val="0"/>
              </a:spcBef>
              <a:spcAft>
                <a:spcPts val="0"/>
              </a:spcAft>
              <a:buClr>
                <a:schemeClr val="lt1"/>
              </a:buClr>
              <a:buSzPct val="25000"/>
              <a:buFont typeface="Arial"/>
              <a:buNone/>
            </a:pPr>
            <a:r>
              <a:rPr lang="en-US" sz="3600">
                <a:solidFill>
                  <a:schemeClr val="lt1"/>
                </a:solidFill>
                <a:latin typeface="Arial"/>
                <a:ea typeface="Arial"/>
                <a:cs typeface="Arial"/>
                <a:sym typeface="Arial"/>
              </a:rPr>
              <a:t>Instead of 9 months”</a:t>
            </a:r>
          </a:p>
        </p:txBody>
      </p:sp>
      <p:pic>
        <p:nvPicPr>
          <p:cNvPr id="1403" name="Shape 1403"/>
          <p:cNvPicPr preferRelativeResize="0"/>
          <p:nvPr/>
        </p:nvPicPr>
        <p:blipFill rotWithShape="1">
          <a:blip r:embed="rId4">
            <a:alphaModFix/>
          </a:blip>
          <a:srcRect/>
          <a:stretch/>
        </p:blipFill>
        <p:spPr>
          <a:xfrm>
            <a:off x="8242185" y="4843720"/>
            <a:ext cx="755621" cy="185251"/>
          </a:xfrm>
          <a:prstGeom prst="rect">
            <a:avLst/>
          </a:prstGeom>
          <a:noFill/>
          <a:ln>
            <a:noFill/>
          </a:ln>
        </p:spPr>
      </p:pic>
      <p:pic>
        <p:nvPicPr>
          <p:cNvPr id="1404" name="Shape 1404"/>
          <p:cNvPicPr preferRelativeResize="0"/>
          <p:nvPr/>
        </p:nvPicPr>
        <p:blipFill rotWithShape="1">
          <a:blip r:embed="rId5">
            <a:alphaModFix/>
          </a:blip>
          <a:srcRect/>
          <a:stretch/>
        </p:blipFill>
        <p:spPr>
          <a:xfrm>
            <a:off x="2630265" y="3200070"/>
            <a:ext cx="3845445" cy="6606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182730"/>
        </a:solidFill>
        <a:effectLst/>
      </p:bgPr>
    </p:bg>
    <p:spTree>
      <p:nvGrpSpPr>
        <p:cNvPr id="1" name="Shape 1409"/>
        <p:cNvGrpSpPr/>
        <p:nvPr/>
      </p:nvGrpSpPr>
      <p:grpSpPr>
        <a:xfrm>
          <a:off x="0" y="0"/>
          <a:ext cx="0" cy="0"/>
          <a:chOff x="0" y="0"/>
          <a:chExt cx="0" cy="0"/>
        </a:xfrm>
      </p:grpSpPr>
      <p:pic>
        <p:nvPicPr>
          <p:cNvPr id="1410" name="Shape 1410" descr="Humana-Stocksy_txpa83a3c09Mpq000_Original_713860-10x5.63.jpg"/>
          <p:cNvPicPr preferRelativeResize="0"/>
          <p:nvPr/>
        </p:nvPicPr>
        <p:blipFill rotWithShape="1">
          <a:blip r:embed="rId3">
            <a:alphaModFix amt="27000"/>
          </a:blip>
          <a:srcRect/>
          <a:stretch/>
        </p:blipFill>
        <p:spPr>
          <a:xfrm>
            <a:off x="0" y="0"/>
            <a:ext cx="9130473" cy="5143071"/>
          </a:xfrm>
          <a:prstGeom prst="rect">
            <a:avLst/>
          </a:prstGeom>
          <a:noFill/>
          <a:ln>
            <a:noFill/>
          </a:ln>
        </p:spPr>
      </p:pic>
      <p:sp>
        <p:nvSpPr>
          <p:cNvPr id="1411" name="Shape 1411"/>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41</a:t>
            </a:fld>
            <a:endParaRPr lang="en-US" sz="900">
              <a:solidFill>
                <a:srgbClr val="A5A5A5"/>
              </a:solidFill>
              <a:latin typeface="Arial"/>
              <a:ea typeface="Arial"/>
              <a:cs typeface="Arial"/>
              <a:sym typeface="Arial"/>
            </a:endParaRPr>
          </a:p>
        </p:txBody>
      </p:sp>
      <p:pic>
        <p:nvPicPr>
          <p:cNvPr id="1412" name="Shape 1412"/>
          <p:cNvPicPr preferRelativeResize="0"/>
          <p:nvPr/>
        </p:nvPicPr>
        <p:blipFill rotWithShape="1">
          <a:blip r:embed="rId4">
            <a:alphaModFix/>
          </a:blip>
          <a:srcRect/>
          <a:stretch/>
        </p:blipFill>
        <p:spPr>
          <a:xfrm>
            <a:off x="8242185" y="4843720"/>
            <a:ext cx="755621" cy="185251"/>
          </a:xfrm>
          <a:prstGeom prst="rect">
            <a:avLst/>
          </a:prstGeom>
          <a:noFill/>
          <a:ln>
            <a:noFill/>
          </a:ln>
        </p:spPr>
      </p:pic>
      <p:sp>
        <p:nvSpPr>
          <p:cNvPr id="1413" name="Shape 1413"/>
          <p:cNvSpPr txBox="1"/>
          <p:nvPr/>
        </p:nvSpPr>
        <p:spPr>
          <a:xfrm>
            <a:off x="901813" y="974881"/>
            <a:ext cx="7340372" cy="1200329"/>
          </a:xfrm>
          <a:prstGeom prst="rect">
            <a:avLst/>
          </a:prstGeom>
          <a:noFill/>
          <a:ln>
            <a:noFill/>
          </a:ln>
        </p:spPr>
        <p:txBody>
          <a:bodyPr wrap="square" lIns="91425" tIns="45700" rIns="91425" bIns="45700" anchor="t" anchorCtr="0">
            <a:noAutofit/>
          </a:bodyPr>
          <a:lstStyle/>
          <a:p>
            <a:pPr marL="0" marR="0" lvl="0" indent="-63500" algn="ctr" rtl="0">
              <a:spcBef>
                <a:spcPts val="0"/>
              </a:spcBef>
              <a:spcAft>
                <a:spcPts val="0"/>
              </a:spcAft>
              <a:buClr>
                <a:schemeClr val="lt1"/>
              </a:buClr>
              <a:buSzPct val="35714"/>
              <a:buFont typeface="Arial"/>
              <a:buNone/>
            </a:pPr>
            <a:r>
              <a:rPr lang="en-US" sz="2800" i="0" u="none" strike="noStrike" cap="none">
                <a:solidFill>
                  <a:schemeClr val="lt1"/>
                </a:solidFill>
                <a:latin typeface="Arial"/>
                <a:ea typeface="Arial"/>
                <a:cs typeface="Arial"/>
                <a:sym typeface="Arial"/>
              </a:rPr>
              <a:t>“From 2 months for provisioning servers to </a:t>
            </a:r>
            <a:r>
              <a:rPr lang="en-US" sz="4000" b="1" i="0" u="none" strike="noStrike" cap="none">
                <a:solidFill>
                  <a:srgbClr val="58C6B8"/>
                </a:solidFill>
                <a:latin typeface="Arial"/>
                <a:ea typeface="Arial"/>
                <a:cs typeface="Arial"/>
                <a:sym typeface="Arial"/>
              </a:rPr>
              <a:t>delivering products in less than 5 weeks”</a:t>
            </a:r>
          </a:p>
        </p:txBody>
      </p:sp>
      <p:pic>
        <p:nvPicPr>
          <p:cNvPr id="1414" name="Shape 1414"/>
          <p:cNvPicPr preferRelativeResize="0"/>
          <p:nvPr/>
        </p:nvPicPr>
        <p:blipFill rotWithShape="1">
          <a:blip r:embed="rId5">
            <a:alphaModFix/>
          </a:blip>
          <a:srcRect/>
          <a:stretch/>
        </p:blipFill>
        <p:spPr>
          <a:xfrm>
            <a:off x="3680916" y="3403442"/>
            <a:ext cx="1777178" cy="36263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182730"/>
        </a:solidFill>
        <a:effectLst/>
      </p:bgPr>
    </p:bg>
    <p:spTree>
      <p:nvGrpSpPr>
        <p:cNvPr id="1" name="Shape 1419"/>
        <p:cNvGrpSpPr/>
        <p:nvPr/>
      </p:nvGrpSpPr>
      <p:grpSpPr>
        <a:xfrm>
          <a:off x="0" y="0"/>
          <a:ext cx="0" cy="0"/>
          <a:chOff x="0" y="0"/>
          <a:chExt cx="0" cy="0"/>
        </a:xfrm>
      </p:grpSpPr>
      <p:pic>
        <p:nvPicPr>
          <p:cNvPr id="1420" name="Shape 1420" descr="Allstate-shutterstock_191560832-10x5.63.jpg"/>
          <p:cNvPicPr preferRelativeResize="0"/>
          <p:nvPr/>
        </p:nvPicPr>
        <p:blipFill rotWithShape="1">
          <a:blip r:embed="rId3">
            <a:alphaModFix amt="34000"/>
          </a:blip>
          <a:srcRect/>
          <a:stretch/>
        </p:blipFill>
        <p:spPr>
          <a:xfrm>
            <a:off x="0" y="0"/>
            <a:ext cx="9130473" cy="5143071"/>
          </a:xfrm>
          <a:prstGeom prst="rect">
            <a:avLst/>
          </a:prstGeom>
          <a:noFill/>
          <a:ln>
            <a:noFill/>
          </a:ln>
        </p:spPr>
      </p:pic>
      <p:sp>
        <p:nvSpPr>
          <p:cNvPr id="1421" name="Shape 1421"/>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42</a:t>
            </a:fld>
            <a:endParaRPr lang="en-US" sz="900">
              <a:solidFill>
                <a:srgbClr val="A5A5A5"/>
              </a:solidFill>
              <a:latin typeface="Arial"/>
              <a:ea typeface="Arial"/>
              <a:cs typeface="Arial"/>
              <a:sym typeface="Arial"/>
            </a:endParaRPr>
          </a:p>
        </p:txBody>
      </p:sp>
      <p:pic>
        <p:nvPicPr>
          <p:cNvPr id="1422" name="Shape 1422"/>
          <p:cNvPicPr preferRelativeResize="0"/>
          <p:nvPr/>
        </p:nvPicPr>
        <p:blipFill rotWithShape="1">
          <a:blip r:embed="rId4">
            <a:alphaModFix/>
          </a:blip>
          <a:srcRect/>
          <a:stretch/>
        </p:blipFill>
        <p:spPr>
          <a:xfrm>
            <a:off x="8242185" y="4843720"/>
            <a:ext cx="755621" cy="185251"/>
          </a:xfrm>
          <a:prstGeom prst="rect">
            <a:avLst/>
          </a:prstGeom>
          <a:noFill/>
          <a:ln>
            <a:noFill/>
          </a:ln>
        </p:spPr>
      </p:pic>
      <p:sp>
        <p:nvSpPr>
          <p:cNvPr id="1423" name="Shape 1423"/>
          <p:cNvSpPr txBox="1"/>
          <p:nvPr/>
        </p:nvSpPr>
        <p:spPr>
          <a:xfrm>
            <a:off x="1091835" y="551566"/>
            <a:ext cx="6960328" cy="1200329"/>
          </a:xfrm>
          <a:prstGeom prst="rect">
            <a:avLst/>
          </a:prstGeom>
          <a:noFill/>
          <a:ln>
            <a:noFill/>
          </a:ln>
        </p:spPr>
        <p:txBody>
          <a:bodyPr wrap="square" lIns="91425" tIns="45700" rIns="91425" bIns="45700" anchor="t" anchorCtr="0">
            <a:noAutofit/>
          </a:bodyPr>
          <a:lstStyle/>
          <a:p>
            <a:pPr marL="0" marR="0" lvl="0" indent="-57150" algn="ctr" rtl="0">
              <a:spcBef>
                <a:spcPts val="0"/>
              </a:spcBef>
              <a:spcAft>
                <a:spcPts val="0"/>
              </a:spcAft>
              <a:buClr>
                <a:schemeClr val="lt1"/>
              </a:buClr>
              <a:buSzPct val="37500"/>
              <a:buFont typeface="Arial"/>
              <a:buNone/>
            </a:pPr>
            <a:r>
              <a:rPr lang="en-US" sz="2400" i="0" u="none" strike="noStrike" cap="none">
                <a:solidFill>
                  <a:schemeClr val="lt1"/>
                </a:solidFill>
                <a:latin typeface="Arial"/>
                <a:ea typeface="Arial"/>
                <a:cs typeface="Arial"/>
                <a:sym typeface="Arial"/>
              </a:rPr>
              <a:t>“Moving from 100 day [cycles] to </a:t>
            </a:r>
            <a:r>
              <a:rPr lang="en-US" sz="3600" b="1" i="0" u="none" strike="noStrike" cap="none">
                <a:solidFill>
                  <a:srgbClr val="58C6B8"/>
                </a:solidFill>
                <a:latin typeface="Arial"/>
                <a:ea typeface="Arial"/>
                <a:cs typeface="Arial"/>
                <a:sym typeface="Arial"/>
              </a:rPr>
              <a:t>minutes</a:t>
            </a:r>
            <a:r>
              <a:rPr lang="en-US" sz="2800" b="1" i="0" u="none" strike="noStrike" cap="none">
                <a:solidFill>
                  <a:srgbClr val="58C6B8"/>
                </a:solidFill>
                <a:latin typeface="Arial"/>
                <a:ea typeface="Arial"/>
                <a:cs typeface="Arial"/>
                <a:sym typeface="Arial"/>
              </a:rPr>
              <a:t>”</a:t>
            </a:r>
          </a:p>
        </p:txBody>
      </p:sp>
      <p:sp>
        <p:nvSpPr>
          <p:cNvPr id="1424" name="Shape 1424"/>
          <p:cNvSpPr txBox="1"/>
          <p:nvPr/>
        </p:nvSpPr>
        <p:spPr>
          <a:xfrm>
            <a:off x="1981720" y="1439551"/>
            <a:ext cx="5180558" cy="1200329"/>
          </a:xfrm>
          <a:prstGeom prst="rect">
            <a:avLst/>
          </a:prstGeom>
          <a:noFill/>
          <a:ln>
            <a:noFill/>
          </a:ln>
        </p:spPr>
        <p:txBody>
          <a:bodyPr wrap="square" lIns="91425" tIns="45700" rIns="91425" bIns="45700" anchor="t" anchorCtr="0">
            <a:noAutofit/>
          </a:bodyPr>
          <a:lstStyle/>
          <a:p>
            <a:pPr marL="0" marR="0" lvl="0" indent="-57150" algn="ctr" rtl="0">
              <a:spcBef>
                <a:spcPts val="0"/>
              </a:spcBef>
              <a:spcAft>
                <a:spcPts val="0"/>
              </a:spcAft>
              <a:buClr>
                <a:schemeClr val="lt1"/>
              </a:buClr>
              <a:buSzPct val="37500"/>
              <a:buFont typeface="Arial"/>
              <a:buNone/>
            </a:pPr>
            <a:r>
              <a:rPr lang="en-US" sz="2400" i="0" u="none" strike="noStrike" cap="none">
                <a:solidFill>
                  <a:schemeClr val="lt1"/>
                </a:solidFill>
                <a:latin typeface="Arial"/>
                <a:ea typeface="Arial"/>
                <a:cs typeface="Arial"/>
                <a:sym typeface="Arial"/>
              </a:rPr>
              <a:t>“We get to drive business as a </a:t>
            </a:r>
            <a:r>
              <a:rPr lang="en-US" sz="3600" b="1" i="0" u="none" strike="noStrike" cap="none">
                <a:solidFill>
                  <a:srgbClr val="58C6B8"/>
                </a:solidFill>
                <a:latin typeface="Arial"/>
                <a:ea typeface="Arial"/>
                <a:cs typeface="Arial"/>
                <a:sym typeface="Arial"/>
              </a:rPr>
              <a:t>Technology Company </a:t>
            </a:r>
            <a:r>
              <a:rPr lang="en-US" sz="3600" b="1" i="0" u="none" strike="noStrike" cap="none">
                <a:solidFill>
                  <a:srgbClr val="00AE9E"/>
                </a:solidFill>
                <a:latin typeface="Arial"/>
                <a:ea typeface="Arial"/>
                <a:cs typeface="Arial"/>
                <a:sym typeface="Arial"/>
              </a:rPr>
              <a:t/>
            </a:r>
            <a:br>
              <a:rPr lang="en-US" sz="3600" b="1" i="0" u="none" strike="noStrike" cap="none">
                <a:solidFill>
                  <a:srgbClr val="00AE9E"/>
                </a:solidFill>
                <a:latin typeface="Arial"/>
                <a:ea typeface="Arial"/>
                <a:cs typeface="Arial"/>
                <a:sym typeface="Arial"/>
              </a:rPr>
            </a:br>
            <a:r>
              <a:rPr lang="en-US" sz="1600" i="0" u="none" strike="noStrike" cap="none">
                <a:solidFill>
                  <a:schemeClr val="lt1"/>
                </a:solidFill>
                <a:latin typeface="Arial"/>
                <a:ea typeface="Arial"/>
                <a:cs typeface="Arial"/>
                <a:sym typeface="Arial"/>
              </a:rPr>
              <a:t>(not an old insurance company driven by actuaries)”</a:t>
            </a:r>
          </a:p>
        </p:txBody>
      </p:sp>
      <p:pic>
        <p:nvPicPr>
          <p:cNvPr id="1425" name="Shape 1425"/>
          <p:cNvPicPr preferRelativeResize="0"/>
          <p:nvPr/>
        </p:nvPicPr>
        <p:blipFill rotWithShape="1">
          <a:blip r:embed="rId5">
            <a:alphaModFix/>
          </a:blip>
          <a:srcRect/>
          <a:stretch/>
        </p:blipFill>
        <p:spPr>
          <a:xfrm>
            <a:off x="3692585" y="3181869"/>
            <a:ext cx="1741649" cy="10288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30"/>
        <p:cNvGrpSpPr/>
        <p:nvPr/>
      </p:nvGrpSpPr>
      <p:grpSpPr>
        <a:xfrm>
          <a:off x="0" y="0"/>
          <a:ext cx="0" cy="0"/>
          <a:chOff x="0" y="0"/>
          <a:chExt cx="0" cy="0"/>
        </a:xfrm>
      </p:grpSpPr>
      <p:sp>
        <p:nvSpPr>
          <p:cNvPr id="1431" name="Shape 1431"/>
          <p:cNvSpPr/>
          <p:nvPr/>
        </p:nvSpPr>
        <p:spPr>
          <a:xfrm>
            <a:off x="3823096" y="498171"/>
            <a:ext cx="4926407" cy="4154983"/>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2800">
                <a:solidFill>
                  <a:srgbClr val="FFFFFF"/>
                </a:solidFill>
                <a:latin typeface="Arial"/>
                <a:ea typeface="Arial"/>
                <a:cs typeface="Arial"/>
                <a:sym typeface="Arial"/>
              </a:rPr>
              <a:t>“</a:t>
            </a:r>
            <a:r>
              <a:rPr lang="en-US" sz="2400">
                <a:solidFill>
                  <a:srgbClr val="FFFFFF"/>
                </a:solidFill>
                <a:latin typeface="Arial"/>
                <a:ea typeface="Arial"/>
                <a:cs typeface="Arial"/>
                <a:sym typeface="Arial"/>
              </a:rPr>
              <a:t>High performing organizations</a:t>
            </a:r>
            <a:r>
              <a:rPr lang="en-US" sz="2800">
                <a:solidFill>
                  <a:srgbClr val="FFFFFF"/>
                </a:solidFill>
                <a:latin typeface="Arial"/>
                <a:ea typeface="Arial"/>
                <a:cs typeface="Arial"/>
                <a:sym typeface="Arial"/>
              </a:rPr>
              <a:t> </a:t>
            </a:r>
            <a:r>
              <a:rPr lang="en-US" sz="3200" b="1">
                <a:solidFill>
                  <a:srgbClr val="55C3B0"/>
                </a:solidFill>
                <a:latin typeface="Arial"/>
                <a:ea typeface="Arial"/>
                <a:cs typeface="Arial"/>
                <a:sym typeface="Arial"/>
              </a:rPr>
              <a:t>do not trade off agility for safety. </a:t>
            </a:r>
          </a:p>
          <a:p>
            <a:pPr marL="0" marR="0" lvl="0" indent="0" algn="ctr" rtl="0">
              <a:spcBef>
                <a:spcPts val="0"/>
              </a:spcBef>
              <a:buNone/>
            </a:pPr>
            <a:endParaRPr sz="2800">
              <a:solidFill>
                <a:srgbClr val="FFFFFF"/>
              </a:solidFill>
              <a:latin typeface="Arial"/>
              <a:ea typeface="Arial"/>
              <a:cs typeface="Arial"/>
              <a:sym typeface="Arial"/>
            </a:endParaRPr>
          </a:p>
          <a:p>
            <a:pPr marL="0" marR="0" lvl="0" indent="0" algn="ctr" rtl="0">
              <a:spcBef>
                <a:spcPts val="0"/>
              </a:spcBef>
              <a:buSzPct val="25000"/>
              <a:buNone/>
            </a:pPr>
            <a:r>
              <a:rPr lang="en-US" sz="2400">
                <a:solidFill>
                  <a:srgbClr val="FFFFFF"/>
                </a:solidFill>
                <a:latin typeface="Arial"/>
                <a:ea typeface="Arial"/>
                <a:cs typeface="Arial"/>
                <a:sym typeface="Arial"/>
              </a:rPr>
              <a:t>In fact, high performance is characterized by consistent </a:t>
            </a:r>
            <a:r>
              <a:rPr lang="en-US" sz="3200" b="1">
                <a:solidFill>
                  <a:srgbClr val="55C3B0"/>
                </a:solidFill>
                <a:latin typeface="Arial"/>
                <a:ea typeface="Arial"/>
                <a:cs typeface="Arial"/>
                <a:sym typeface="Arial"/>
              </a:rPr>
              <a:t>improvements in levels of both agility and safety.”</a:t>
            </a:r>
          </a:p>
        </p:txBody>
      </p:sp>
      <p:pic>
        <p:nvPicPr>
          <p:cNvPr id="1432" name="Shape 1432"/>
          <p:cNvPicPr preferRelativeResize="0"/>
          <p:nvPr/>
        </p:nvPicPr>
        <p:blipFill rotWithShape="1">
          <a:blip r:embed="rId3">
            <a:alphaModFix/>
          </a:blip>
          <a:srcRect/>
          <a:stretch/>
        </p:blipFill>
        <p:spPr>
          <a:xfrm>
            <a:off x="0" y="0"/>
            <a:ext cx="3348059" cy="512468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37"/>
        <p:cNvGrpSpPr/>
        <p:nvPr/>
      </p:nvGrpSpPr>
      <p:grpSpPr>
        <a:xfrm>
          <a:off x="0" y="0"/>
          <a:ext cx="0" cy="0"/>
          <a:chOff x="0" y="0"/>
          <a:chExt cx="0" cy="0"/>
        </a:xfrm>
      </p:grpSpPr>
      <p:pic>
        <p:nvPicPr>
          <p:cNvPr id="1438" name="Shape 1438"/>
          <p:cNvPicPr preferRelativeResize="0"/>
          <p:nvPr/>
        </p:nvPicPr>
        <p:blipFill rotWithShape="1">
          <a:blip r:embed="rId3">
            <a:alphaModFix amt="39000"/>
          </a:blip>
          <a:srcRect l="25027" r="24676"/>
          <a:stretch/>
        </p:blipFill>
        <p:spPr>
          <a:xfrm>
            <a:off x="4626039" y="92924"/>
            <a:ext cx="4526860" cy="5053370"/>
          </a:xfrm>
          <a:prstGeom prst="rect">
            <a:avLst/>
          </a:prstGeom>
          <a:noFill/>
          <a:ln>
            <a:noFill/>
          </a:ln>
        </p:spPr>
      </p:pic>
      <p:sp>
        <p:nvSpPr>
          <p:cNvPr id="1439" name="Shape 1439"/>
          <p:cNvSpPr txBox="1"/>
          <p:nvPr/>
        </p:nvSpPr>
        <p:spPr>
          <a:xfrm>
            <a:off x="113722" y="273814"/>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127B70"/>
              </a:buClr>
              <a:buSzPct val="100000"/>
              <a:buFont typeface="Arial"/>
              <a:buNone/>
            </a:pPr>
            <a:r>
              <a:rPr lang="en-US" sz="2800" b="1">
                <a:solidFill>
                  <a:srgbClr val="127B70"/>
                </a:solidFill>
                <a:latin typeface="Arial"/>
                <a:ea typeface="Arial"/>
                <a:cs typeface="Arial"/>
                <a:sym typeface="Arial"/>
              </a:rPr>
              <a:t>Improve Enterprise Security Culture</a:t>
            </a:r>
          </a:p>
        </p:txBody>
      </p:sp>
      <p:sp>
        <p:nvSpPr>
          <p:cNvPr id="1440" name="Shape 1440"/>
          <p:cNvSpPr/>
          <p:nvPr/>
        </p:nvSpPr>
        <p:spPr>
          <a:xfrm>
            <a:off x="2286000" y="2110085"/>
            <a:ext cx="4572000"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1441" name="Shape 1441"/>
          <p:cNvSpPr txBox="1"/>
          <p:nvPr/>
        </p:nvSpPr>
        <p:spPr>
          <a:xfrm>
            <a:off x="366713" y="1209206"/>
            <a:ext cx="4186883" cy="3382961"/>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Makes it easier to do the right things </a:t>
            </a:r>
          </a:p>
          <a:p>
            <a:pPr marL="285750" marR="0" lvl="0" indent="-285750" algn="l" rtl="0">
              <a:lnSpc>
                <a:spcPct val="110000"/>
              </a:lnSpc>
              <a:spcBef>
                <a:spcPts val="800"/>
              </a:spcBef>
              <a:spcAft>
                <a:spcPts val="0"/>
              </a:spcAft>
              <a:buClr>
                <a:schemeClr val="dk1"/>
              </a:buClr>
              <a:buSzPct val="100000"/>
              <a:buFont typeface="Arial"/>
              <a:buChar char="•"/>
            </a:pPr>
            <a:r>
              <a:rPr lang="en-US" sz="2400">
                <a:solidFill>
                  <a:schemeClr val="dk1"/>
                </a:solidFill>
                <a:latin typeface="Arial"/>
                <a:ea typeface="Arial"/>
                <a:cs typeface="Arial"/>
                <a:sym typeface="Arial"/>
              </a:rPr>
              <a:t>Prevents vulnerabilities due to</a:t>
            </a:r>
          </a:p>
          <a:p>
            <a:pPr marL="685800" marR="0" lvl="1" indent="-292100" algn="l" rtl="0">
              <a:lnSpc>
                <a:spcPct val="110000"/>
              </a:lnSpc>
              <a:spcBef>
                <a:spcPts val="8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Leaked/misused credentials</a:t>
            </a:r>
          </a:p>
          <a:p>
            <a:pPr marL="685800" marR="0" lvl="1" indent="-292100" algn="l" rtl="0">
              <a:lnSpc>
                <a:spcPct val="110000"/>
              </a:lnSpc>
              <a:spcBef>
                <a:spcPts val="800"/>
              </a:spcBef>
              <a:spcAft>
                <a:spcPts val="0"/>
              </a:spcAft>
              <a:buClr>
                <a:schemeClr val="dk1"/>
              </a:buClr>
              <a:buSzPct val="100000"/>
              <a:buFont typeface="Arial"/>
              <a:buChar char="–"/>
            </a:pPr>
            <a:r>
              <a:rPr lang="en-US" sz="2000" b="0" i="0" u="none" strike="noStrike" cap="none">
                <a:solidFill>
                  <a:schemeClr val="dk1"/>
                </a:solidFill>
                <a:latin typeface="Arial"/>
                <a:ea typeface="Arial"/>
                <a:cs typeface="Arial"/>
                <a:sym typeface="Arial"/>
              </a:rPr>
              <a:t>Misconfigured/Unpatched software</a:t>
            </a:r>
          </a:p>
          <a:p>
            <a:pPr marL="685800" marR="0" lvl="1" indent="-292100" algn="l" rtl="0">
              <a:lnSpc>
                <a:spcPct val="110000"/>
              </a:lnSpc>
              <a:spcBef>
                <a:spcPts val="800"/>
              </a:spcBef>
              <a:buClr>
                <a:schemeClr val="dk1"/>
              </a:buClr>
              <a:buSzPct val="100000"/>
              <a:buFont typeface="Arial"/>
              <a:buChar char="–"/>
            </a:pPr>
            <a:r>
              <a:rPr lang="en-US" sz="2000" b="0" i="0" u="none" strike="noStrike" cap="none">
                <a:solidFill>
                  <a:schemeClr val="dk1"/>
                </a:solidFill>
                <a:latin typeface="Arial"/>
                <a:ea typeface="Arial"/>
                <a:cs typeface="Arial"/>
                <a:sym typeface="Arial"/>
              </a:rPr>
              <a:t>Slow &amp; rigid processes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Shape 306"/>
          <p:cNvPicPr preferRelativeResize="0"/>
          <p:nvPr/>
        </p:nvPicPr>
        <p:blipFill rotWithShape="1">
          <a:blip r:embed="rId3">
            <a:alphaModFix/>
          </a:blip>
          <a:srcRect/>
          <a:stretch/>
        </p:blipFill>
        <p:spPr>
          <a:xfrm>
            <a:off x="709930" y="1226624"/>
            <a:ext cx="2944304" cy="2974427"/>
          </a:xfrm>
          <a:prstGeom prst="rect">
            <a:avLst/>
          </a:prstGeom>
          <a:noFill/>
          <a:ln>
            <a:noFill/>
          </a:ln>
        </p:spPr>
      </p:pic>
      <p:sp>
        <p:nvSpPr>
          <p:cNvPr id="307" name="Shape 307"/>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i="0" u="none" strike="noStrike" cap="none">
                <a:solidFill>
                  <a:srgbClr val="008774"/>
                </a:solidFill>
                <a:latin typeface="Arial"/>
                <a:ea typeface="Arial"/>
                <a:cs typeface="Arial"/>
                <a:sym typeface="Arial"/>
              </a:rPr>
              <a:t>Rise of the Cloud Natives</a:t>
            </a:r>
          </a:p>
        </p:txBody>
      </p:sp>
      <p:sp>
        <p:nvSpPr>
          <p:cNvPr id="308" name="Shape 308"/>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5</a:t>
            </a:fld>
            <a:endParaRPr lang="en-US" sz="900">
              <a:solidFill>
                <a:srgbClr val="A5A5A5"/>
              </a:solidFill>
              <a:latin typeface="Arial"/>
              <a:ea typeface="Arial"/>
              <a:cs typeface="Arial"/>
              <a:sym typeface="Arial"/>
            </a:endParaRPr>
          </a:p>
        </p:txBody>
      </p:sp>
      <p:pic>
        <p:nvPicPr>
          <p:cNvPr id="309" name="Shape 309"/>
          <p:cNvPicPr preferRelativeResize="0"/>
          <p:nvPr/>
        </p:nvPicPr>
        <p:blipFill rotWithShape="1">
          <a:blip r:embed="rId4">
            <a:alphaModFix/>
          </a:blip>
          <a:srcRect/>
          <a:stretch/>
        </p:blipFill>
        <p:spPr>
          <a:xfrm>
            <a:off x="1356136" y="1320003"/>
            <a:ext cx="2061595" cy="2316236"/>
          </a:xfrm>
          <a:prstGeom prst="rect">
            <a:avLst/>
          </a:prstGeom>
          <a:noFill/>
          <a:ln>
            <a:noFill/>
          </a:ln>
        </p:spPr>
      </p:pic>
      <p:grpSp>
        <p:nvGrpSpPr>
          <p:cNvPr id="310" name="Shape 310"/>
          <p:cNvGrpSpPr/>
          <p:nvPr/>
        </p:nvGrpSpPr>
        <p:grpSpPr>
          <a:xfrm>
            <a:off x="474980" y="2120103"/>
            <a:ext cx="3786041" cy="741907"/>
            <a:chOff x="405284" y="2395818"/>
            <a:chExt cx="3786041" cy="741907"/>
          </a:xfrm>
        </p:grpSpPr>
        <p:pic>
          <p:nvPicPr>
            <p:cNvPr id="311" name="Shape 311"/>
            <p:cNvPicPr preferRelativeResize="0"/>
            <p:nvPr/>
          </p:nvPicPr>
          <p:blipFill rotWithShape="1">
            <a:blip r:embed="rId5">
              <a:alphaModFix/>
            </a:blip>
            <a:srcRect/>
            <a:stretch/>
          </p:blipFill>
          <p:spPr>
            <a:xfrm>
              <a:off x="405284" y="2395818"/>
              <a:ext cx="467711" cy="741907"/>
            </a:xfrm>
            <a:prstGeom prst="rect">
              <a:avLst/>
            </a:prstGeom>
            <a:noFill/>
            <a:ln>
              <a:noFill/>
            </a:ln>
          </p:spPr>
        </p:pic>
        <p:pic>
          <p:nvPicPr>
            <p:cNvPr id="312" name="Shape 312"/>
            <p:cNvPicPr preferRelativeResize="0"/>
            <p:nvPr/>
          </p:nvPicPr>
          <p:blipFill rotWithShape="1">
            <a:blip r:embed="rId6">
              <a:alphaModFix/>
            </a:blip>
            <a:srcRect/>
            <a:stretch/>
          </p:blipFill>
          <p:spPr>
            <a:xfrm>
              <a:off x="3722600" y="2395818"/>
              <a:ext cx="468725" cy="730677"/>
            </a:xfrm>
            <a:prstGeom prst="rect">
              <a:avLst/>
            </a:prstGeom>
            <a:noFill/>
            <a:ln>
              <a:noFill/>
            </a:ln>
          </p:spPr>
        </p:pic>
      </p:grpSp>
      <p:pic>
        <p:nvPicPr>
          <p:cNvPr id="313" name="Shape 313"/>
          <p:cNvPicPr preferRelativeResize="0"/>
          <p:nvPr/>
        </p:nvPicPr>
        <p:blipFill rotWithShape="1">
          <a:blip r:embed="rId7">
            <a:alphaModFix/>
          </a:blip>
          <a:srcRect/>
          <a:stretch/>
        </p:blipFill>
        <p:spPr>
          <a:xfrm>
            <a:off x="609881" y="1234979"/>
            <a:ext cx="3398564" cy="2536148"/>
          </a:xfrm>
          <a:prstGeom prst="rect">
            <a:avLst/>
          </a:prstGeom>
          <a:noFill/>
          <a:ln>
            <a:noFill/>
          </a:ln>
        </p:spPr>
      </p:pic>
      <p:sp>
        <p:nvSpPr>
          <p:cNvPr id="314" name="Shape 314"/>
          <p:cNvSpPr txBox="1"/>
          <p:nvPr/>
        </p:nvSpPr>
        <p:spPr>
          <a:xfrm>
            <a:off x="1661873" y="4181030"/>
            <a:ext cx="6016102" cy="43088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2200" b="1">
                <a:solidFill>
                  <a:srgbClr val="7F7F7F"/>
                </a:solidFill>
                <a:latin typeface="Arial"/>
                <a:ea typeface="Arial"/>
                <a:cs typeface="Arial"/>
                <a:sym typeface="Arial"/>
              </a:rPr>
              <a:t>An idea in the morning can ship by evening</a:t>
            </a:r>
          </a:p>
        </p:txBody>
      </p:sp>
      <p:grpSp>
        <p:nvGrpSpPr>
          <p:cNvPr id="315" name="Shape 315"/>
          <p:cNvGrpSpPr/>
          <p:nvPr/>
        </p:nvGrpSpPr>
        <p:grpSpPr>
          <a:xfrm>
            <a:off x="4901276" y="1112486"/>
            <a:ext cx="1631384" cy="2796173"/>
            <a:chOff x="4901276" y="1112486"/>
            <a:chExt cx="1631384" cy="2796173"/>
          </a:xfrm>
        </p:grpSpPr>
        <p:grpSp>
          <p:nvGrpSpPr>
            <p:cNvPr id="316" name="Shape 316"/>
            <p:cNvGrpSpPr/>
            <p:nvPr/>
          </p:nvGrpSpPr>
          <p:grpSpPr>
            <a:xfrm>
              <a:off x="4901276" y="1483374"/>
              <a:ext cx="1438690" cy="688283"/>
              <a:chOff x="5018246" y="1766465"/>
              <a:chExt cx="1438690" cy="688283"/>
            </a:xfrm>
          </p:grpSpPr>
          <p:pic>
            <p:nvPicPr>
              <p:cNvPr id="317" name="Shape 317"/>
              <p:cNvPicPr preferRelativeResize="0"/>
              <p:nvPr/>
            </p:nvPicPr>
            <p:blipFill rotWithShape="1">
              <a:blip r:embed="rId8">
                <a:alphaModFix/>
              </a:blip>
              <a:srcRect/>
              <a:stretch/>
            </p:blipFill>
            <p:spPr>
              <a:xfrm>
                <a:off x="5018246" y="1766465"/>
                <a:ext cx="688283" cy="688283"/>
              </a:xfrm>
              <a:prstGeom prst="rect">
                <a:avLst/>
              </a:prstGeom>
              <a:noFill/>
              <a:ln>
                <a:noFill/>
              </a:ln>
            </p:spPr>
          </p:pic>
          <p:sp>
            <p:nvSpPr>
              <p:cNvPr id="318" name="Shape 318"/>
              <p:cNvSpPr/>
              <p:nvPr/>
            </p:nvSpPr>
            <p:spPr>
              <a:xfrm>
                <a:off x="5705032" y="2030246"/>
                <a:ext cx="242308" cy="158744"/>
              </a:xfrm>
              <a:prstGeom prst="rightArrow">
                <a:avLst>
                  <a:gd name="adj1" fmla="val 50000"/>
                  <a:gd name="adj2" fmla="val 50000"/>
                </a:avLst>
              </a:prstGeom>
              <a:solidFill>
                <a:schemeClr val="dk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19" name="Shape 319"/>
              <p:cNvPicPr preferRelativeResize="0"/>
              <p:nvPr/>
            </p:nvPicPr>
            <p:blipFill rotWithShape="1">
              <a:blip r:embed="rId9">
                <a:alphaModFix/>
              </a:blip>
              <a:srcRect/>
              <a:stretch/>
            </p:blipFill>
            <p:spPr>
              <a:xfrm>
                <a:off x="6042721" y="1912507"/>
                <a:ext cx="414215" cy="404379"/>
              </a:xfrm>
              <a:prstGeom prst="rect">
                <a:avLst/>
              </a:prstGeom>
              <a:noFill/>
              <a:ln>
                <a:noFill/>
              </a:ln>
            </p:spPr>
          </p:pic>
        </p:grpSp>
        <p:sp>
          <p:nvSpPr>
            <p:cNvPr id="320" name="Shape 320"/>
            <p:cNvSpPr/>
            <p:nvPr/>
          </p:nvSpPr>
          <p:spPr>
            <a:xfrm>
              <a:off x="5839777" y="1491255"/>
              <a:ext cx="593929" cy="1916111"/>
            </a:xfrm>
            <a:prstGeom prst="roundRect">
              <a:avLst>
                <a:gd name="adj" fmla="val 7665"/>
              </a:avLst>
            </a:prstGeom>
            <a:noFill/>
            <a:ln w="19050" cap="flat" cmpd="sng">
              <a:solidFill>
                <a:schemeClr val="lt2"/>
              </a:solidFill>
              <a:prstDash val="dash"/>
              <a:round/>
              <a:headEnd type="none" w="med" len="med"/>
              <a:tailEnd type="none" w="med" len="med"/>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rgbClr val="C5DED7"/>
                </a:solidFill>
                <a:latin typeface="Arial"/>
                <a:ea typeface="Arial"/>
                <a:cs typeface="Arial"/>
                <a:sym typeface="Arial"/>
              </a:endParaRPr>
            </a:p>
          </p:txBody>
        </p:sp>
        <p:sp>
          <p:nvSpPr>
            <p:cNvPr id="321" name="Shape 321"/>
            <p:cNvSpPr txBox="1"/>
            <p:nvPr/>
          </p:nvSpPr>
          <p:spPr>
            <a:xfrm>
              <a:off x="5407457" y="1112486"/>
              <a:ext cx="1125203"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Microservices</a:t>
              </a:r>
            </a:p>
          </p:txBody>
        </p:sp>
        <p:sp>
          <p:nvSpPr>
            <p:cNvPr id="322" name="Shape 322"/>
            <p:cNvSpPr txBox="1"/>
            <p:nvPr/>
          </p:nvSpPr>
          <p:spPr>
            <a:xfrm>
              <a:off x="5055429" y="3539327"/>
              <a:ext cx="1378277"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a:solidFill>
                    <a:schemeClr val="lt2"/>
                  </a:solidFill>
                  <a:latin typeface="Arial"/>
                  <a:ea typeface="Arial"/>
                  <a:cs typeface="Arial"/>
                  <a:sym typeface="Arial"/>
                </a:rPr>
                <a:t>Release #1</a:t>
              </a:r>
            </a:p>
          </p:txBody>
        </p:sp>
        <p:grpSp>
          <p:nvGrpSpPr>
            <p:cNvPr id="323" name="Shape 323"/>
            <p:cNvGrpSpPr/>
            <p:nvPr/>
          </p:nvGrpSpPr>
          <p:grpSpPr>
            <a:xfrm>
              <a:off x="4901276" y="2068677"/>
              <a:ext cx="1438690" cy="688283"/>
              <a:chOff x="5018246" y="1766465"/>
              <a:chExt cx="1438690" cy="688283"/>
            </a:xfrm>
          </p:grpSpPr>
          <p:pic>
            <p:nvPicPr>
              <p:cNvPr id="324" name="Shape 324"/>
              <p:cNvPicPr preferRelativeResize="0"/>
              <p:nvPr/>
            </p:nvPicPr>
            <p:blipFill rotWithShape="1">
              <a:blip r:embed="rId8">
                <a:alphaModFix/>
              </a:blip>
              <a:srcRect/>
              <a:stretch/>
            </p:blipFill>
            <p:spPr>
              <a:xfrm>
                <a:off x="5018246" y="1766465"/>
                <a:ext cx="688283" cy="688283"/>
              </a:xfrm>
              <a:prstGeom prst="rect">
                <a:avLst/>
              </a:prstGeom>
              <a:noFill/>
              <a:ln>
                <a:noFill/>
              </a:ln>
            </p:spPr>
          </p:pic>
          <p:sp>
            <p:nvSpPr>
              <p:cNvPr id="325" name="Shape 325"/>
              <p:cNvSpPr/>
              <p:nvPr/>
            </p:nvSpPr>
            <p:spPr>
              <a:xfrm>
                <a:off x="5705032" y="2030246"/>
                <a:ext cx="242308" cy="158744"/>
              </a:xfrm>
              <a:prstGeom prst="rightArrow">
                <a:avLst>
                  <a:gd name="adj1" fmla="val 50000"/>
                  <a:gd name="adj2" fmla="val 50000"/>
                </a:avLst>
              </a:prstGeom>
              <a:solidFill>
                <a:schemeClr val="dk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26" name="Shape 326"/>
              <p:cNvPicPr preferRelativeResize="0"/>
              <p:nvPr/>
            </p:nvPicPr>
            <p:blipFill rotWithShape="1">
              <a:blip r:embed="rId9">
                <a:alphaModFix/>
              </a:blip>
              <a:srcRect/>
              <a:stretch/>
            </p:blipFill>
            <p:spPr>
              <a:xfrm>
                <a:off x="6042721" y="1912507"/>
                <a:ext cx="414215" cy="404379"/>
              </a:xfrm>
              <a:prstGeom prst="rect">
                <a:avLst/>
              </a:prstGeom>
              <a:noFill/>
              <a:ln>
                <a:noFill/>
              </a:ln>
            </p:spPr>
          </p:pic>
        </p:grpSp>
        <p:grpSp>
          <p:nvGrpSpPr>
            <p:cNvPr id="327" name="Shape 327"/>
            <p:cNvGrpSpPr/>
            <p:nvPr/>
          </p:nvGrpSpPr>
          <p:grpSpPr>
            <a:xfrm>
              <a:off x="4901276" y="2653981"/>
              <a:ext cx="1438690" cy="688283"/>
              <a:chOff x="5018246" y="1766465"/>
              <a:chExt cx="1438690" cy="688283"/>
            </a:xfrm>
          </p:grpSpPr>
          <p:pic>
            <p:nvPicPr>
              <p:cNvPr id="328" name="Shape 328"/>
              <p:cNvPicPr preferRelativeResize="0"/>
              <p:nvPr/>
            </p:nvPicPr>
            <p:blipFill rotWithShape="1">
              <a:blip r:embed="rId8">
                <a:alphaModFix/>
              </a:blip>
              <a:srcRect/>
              <a:stretch/>
            </p:blipFill>
            <p:spPr>
              <a:xfrm>
                <a:off x="5018246" y="1766465"/>
                <a:ext cx="688283" cy="688283"/>
              </a:xfrm>
              <a:prstGeom prst="rect">
                <a:avLst/>
              </a:prstGeom>
              <a:noFill/>
              <a:ln>
                <a:noFill/>
              </a:ln>
            </p:spPr>
          </p:pic>
          <p:sp>
            <p:nvSpPr>
              <p:cNvPr id="329" name="Shape 329"/>
              <p:cNvSpPr/>
              <p:nvPr/>
            </p:nvSpPr>
            <p:spPr>
              <a:xfrm>
                <a:off x="5705032" y="2030246"/>
                <a:ext cx="242308" cy="158744"/>
              </a:xfrm>
              <a:prstGeom prst="rightArrow">
                <a:avLst>
                  <a:gd name="adj1" fmla="val 50000"/>
                  <a:gd name="adj2" fmla="val 50000"/>
                </a:avLst>
              </a:prstGeom>
              <a:solidFill>
                <a:schemeClr val="dk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30" name="Shape 330"/>
              <p:cNvPicPr preferRelativeResize="0"/>
              <p:nvPr/>
            </p:nvPicPr>
            <p:blipFill rotWithShape="1">
              <a:blip r:embed="rId9">
                <a:alphaModFix/>
              </a:blip>
              <a:srcRect/>
              <a:stretch/>
            </p:blipFill>
            <p:spPr>
              <a:xfrm>
                <a:off x="6042721" y="1912507"/>
                <a:ext cx="414215" cy="404379"/>
              </a:xfrm>
              <a:prstGeom prst="rect">
                <a:avLst/>
              </a:prstGeom>
              <a:noFill/>
              <a:ln>
                <a:noFill/>
              </a:ln>
            </p:spPr>
          </p:pic>
        </p:grpSp>
      </p:grpSp>
      <p:grpSp>
        <p:nvGrpSpPr>
          <p:cNvPr id="331" name="Shape 331"/>
          <p:cNvGrpSpPr/>
          <p:nvPr/>
        </p:nvGrpSpPr>
        <p:grpSpPr>
          <a:xfrm>
            <a:off x="6980313" y="1112486"/>
            <a:ext cx="1631384" cy="2796173"/>
            <a:chOff x="4901276" y="1112486"/>
            <a:chExt cx="1631384" cy="2796173"/>
          </a:xfrm>
        </p:grpSpPr>
        <p:grpSp>
          <p:nvGrpSpPr>
            <p:cNvPr id="332" name="Shape 332"/>
            <p:cNvGrpSpPr/>
            <p:nvPr/>
          </p:nvGrpSpPr>
          <p:grpSpPr>
            <a:xfrm>
              <a:off x="4901276" y="1483374"/>
              <a:ext cx="1438690" cy="688283"/>
              <a:chOff x="5018246" y="1766465"/>
              <a:chExt cx="1438690" cy="688283"/>
            </a:xfrm>
          </p:grpSpPr>
          <p:pic>
            <p:nvPicPr>
              <p:cNvPr id="333" name="Shape 333"/>
              <p:cNvPicPr preferRelativeResize="0"/>
              <p:nvPr/>
            </p:nvPicPr>
            <p:blipFill rotWithShape="1">
              <a:blip r:embed="rId8">
                <a:alphaModFix/>
              </a:blip>
              <a:srcRect/>
              <a:stretch/>
            </p:blipFill>
            <p:spPr>
              <a:xfrm>
                <a:off x="5018246" y="1766465"/>
                <a:ext cx="688283" cy="688283"/>
              </a:xfrm>
              <a:prstGeom prst="rect">
                <a:avLst/>
              </a:prstGeom>
              <a:noFill/>
              <a:ln>
                <a:noFill/>
              </a:ln>
            </p:spPr>
          </p:pic>
          <p:sp>
            <p:nvSpPr>
              <p:cNvPr id="334" name="Shape 334"/>
              <p:cNvSpPr/>
              <p:nvPr/>
            </p:nvSpPr>
            <p:spPr>
              <a:xfrm>
                <a:off x="5705032" y="2030246"/>
                <a:ext cx="242308" cy="158744"/>
              </a:xfrm>
              <a:prstGeom prst="rightArrow">
                <a:avLst>
                  <a:gd name="adj1" fmla="val 50000"/>
                  <a:gd name="adj2" fmla="val 50000"/>
                </a:avLst>
              </a:prstGeom>
              <a:solidFill>
                <a:schemeClr val="dk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35" name="Shape 335"/>
              <p:cNvPicPr preferRelativeResize="0"/>
              <p:nvPr/>
            </p:nvPicPr>
            <p:blipFill rotWithShape="1">
              <a:blip r:embed="rId9">
                <a:alphaModFix/>
              </a:blip>
              <a:srcRect/>
              <a:stretch/>
            </p:blipFill>
            <p:spPr>
              <a:xfrm>
                <a:off x="6042721" y="1912507"/>
                <a:ext cx="414215" cy="404379"/>
              </a:xfrm>
              <a:prstGeom prst="rect">
                <a:avLst/>
              </a:prstGeom>
              <a:noFill/>
              <a:ln>
                <a:noFill/>
              </a:ln>
            </p:spPr>
          </p:pic>
        </p:grpSp>
        <p:sp>
          <p:nvSpPr>
            <p:cNvPr id="336" name="Shape 336"/>
            <p:cNvSpPr/>
            <p:nvPr/>
          </p:nvSpPr>
          <p:spPr>
            <a:xfrm>
              <a:off x="5839777" y="1491255"/>
              <a:ext cx="593929" cy="1916111"/>
            </a:xfrm>
            <a:prstGeom prst="roundRect">
              <a:avLst>
                <a:gd name="adj" fmla="val 7665"/>
              </a:avLst>
            </a:prstGeom>
            <a:noFill/>
            <a:ln w="19050" cap="flat" cmpd="sng">
              <a:solidFill>
                <a:schemeClr val="lt2"/>
              </a:solidFill>
              <a:prstDash val="dash"/>
              <a:round/>
              <a:headEnd type="none" w="med" len="med"/>
              <a:tailEnd type="none" w="med" len="med"/>
            </a:ln>
          </p:spPr>
          <p:txBody>
            <a:bodyPr wrap="square" lIns="91425" tIns="45700" rIns="91425" bIns="45700" anchor="ctr" anchorCtr="0">
              <a:noAutofit/>
            </a:bodyPr>
            <a:lstStyle/>
            <a:p>
              <a:pPr marL="0" marR="0" lvl="0" indent="-114300" algn="ctr" rtl="0">
                <a:spcBef>
                  <a:spcPts val="0"/>
                </a:spcBef>
                <a:buClr>
                  <a:schemeClr val="dk1"/>
                </a:buClr>
                <a:buFont typeface="Arial"/>
                <a:buNone/>
              </a:pPr>
              <a:endParaRPr sz="1800" b="0" i="0" u="none" strike="noStrike" cap="none">
                <a:solidFill>
                  <a:srgbClr val="C5DED7"/>
                </a:solidFill>
                <a:latin typeface="Arial"/>
                <a:ea typeface="Arial"/>
                <a:cs typeface="Arial"/>
                <a:sym typeface="Arial"/>
              </a:endParaRPr>
            </a:p>
          </p:txBody>
        </p:sp>
        <p:sp>
          <p:nvSpPr>
            <p:cNvPr id="337" name="Shape 337"/>
            <p:cNvSpPr txBox="1"/>
            <p:nvPr/>
          </p:nvSpPr>
          <p:spPr>
            <a:xfrm>
              <a:off x="5407457" y="1112486"/>
              <a:ext cx="1125203"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Microservices</a:t>
              </a:r>
            </a:p>
          </p:txBody>
        </p:sp>
        <p:sp>
          <p:nvSpPr>
            <p:cNvPr id="338" name="Shape 338"/>
            <p:cNvSpPr txBox="1"/>
            <p:nvPr/>
          </p:nvSpPr>
          <p:spPr>
            <a:xfrm>
              <a:off x="5068334" y="3539327"/>
              <a:ext cx="1352466" cy="369332"/>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a:solidFill>
                    <a:schemeClr val="lt2"/>
                  </a:solidFill>
                  <a:latin typeface="Arial"/>
                  <a:ea typeface="Arial"/>
                  <a:cs typeface="Arial"/>
                  <a:sym typeface="Arial"/>
                </a:rPr>
                <a:t>Release #2</a:t>
              </a:r>
            </a:p>
          </p:txBody>
        </p:sp>
        <p:grpSp>
          <p:nvGrpSpPr>
            <p:cNvPr id="339" name="Shape 339"/>
            <p:cNvGrpSpPr/>
            <p:nvPr/>
          </p:nvGrpSpPr>
          <p:grpSpPr>
            <a:xfrm>
              <a:off x="4901276" y="2068677"/>
              <a:ext cx="1438689" cy="688283"/>
              <a:chOff x="5018246" y="1766465"/>
              <a:chExt cx="1438689" cy="688283"/>
            </a:xfrm>
          </p:grpSpPr>
          <p:pic>
            <p:nvPicPr>
              <p:cNvPr id="340" name="Shape 340"/>
              <p:cNvPicPr preferRelativeResize="0"/>
              <p:nvPr/>
            </p:nvPicPr>
            <p:blipFill rotWithShape="1">
              <a:blip r:embed="rId8">
                <a:alphaModFix/>
              </a:blip>
              <a:srcRect/>
              <a:stretch/>
            </p:blipFill>
            <p:spPr>
              <a:xfrm>
                <a:off x="5018246" y="1766465"/>
                <a:ext cx="688283" cy="688283"/>
              </a:xfrm>
              <a:prstGeom prst="rect">
                <a:avLst/>
              </a:prstGeom>
              <a:noFill/>
              <a:ln>
                <a:noFill/>
              </a:ln>
            </p:spPr>
          </p:pic>
          <p:sp>
            <p:nvSpPr>
              <p:cNvPr id="341" name="Shape 341"/>
              <p:cNvSpPr/>
              <p:nvPr/>
            </p:nvSpPr>
            <p:spPr>
              <a:xfrm>
                <a:off x="5705032" y="2030246"/>
                <a:ext cx="242308" cy="158744"/>
              </a:xfrm>
              <a:prstGeom prst="rightArrow">
                <a:avLst>
                  <a:gd name="adj1" fmla="val 50000"/>
                  <a:gd name="adj2" fmla="val 50000"/>
                </a:avLst>
              </a:prstGeom>
              <a:solidFill>
                <a:schemeClr val="dk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42" name="Shape 342"/>
              <p:cNvPicPr preferRelativeResize="0"/>
              <p:nvPr/>
            </p:nvPicPr>
            <p:blipFill rotWithShape="1">
              <a:blip r:embed="rId10">
                <a:alphaModFix/>
              </a:blip>
              <a:srcRect/>
              <a:stretch/>
            </p:blipFill>
            <p:spPr>
              <a:xfrm>
                <a:off x="6042721" y="1912507"/>
                <a:ext cx="414214" cy="404379"/>
              </a:xfrm>
              <a:prstGeom prst="rect">
                <a:avLst/>
              </a:prstGeom>
              <a:noFill/>
              <a:ln>
                <a:noFill/>
              </a:ln>
            </p:spPr>
          </p:pic>
        </p:grpSp>
        <p:grpSp>
          <p:nvGrpSpPr>
            <p:cNvPr id="343" name="Shape 343"/>
            <p:cNvGrpSpPr/>
            <p:nvPr/>
          </p:nvGrpSpPr>
          <p:grpSpPr>
            <a:xfrm>
              <a:off x="4901276" y="2653981"/>
              <a:ext cx="1438690" cy="688283"/>
              <a:chOff x="5018246" y="1766465"/>
              <a:chExt cx="1438690" cy="688283"/>
            </a:xfrm>
          </p:grpSpPr>
          <p:pic>
            <p:nvPicPr>
              <p:cNvPr id="344" name="Shape 344"/>
              <p:cNvPicPr preferRelativeResize="0"/>
              <p:nvPr/>
            </p:nvPicPr>
            <p:blipFill rotWithShape="1">
              <a:blip r:embed="rId8">
                <a:alphaModFix/>
              </a:blip>
              <a:srcRect/>
              <a:stretch/>
            </p:blipFill>
            <p:spPr>
              <a:xfrm>
                <a:off x="5018246" y="1766465"/>
                <a:ext cx="688283" cy="688283"/>
              </a:xfrm>
              <a:prstGeom prst="rect">
                <a:avLst/>
              </a:prstGeom>
              <a:noFill/>
              <a:ln>
                <a:noFill/>
              </a:ln>
            </p:spPr>
          </p:pic>
          <p:sp>
            <p:nvSpPr>
              <p:cNvPr id="345" name="Shape 345"/>
              <p:cNvSpPr/>
              <p:nvPr/>
            </p:nvSpPr>
            <p:spPr>
              <a:xfrm>
                <a:off x="5705032" y="2030246"/>
                <a:ext cx="242308" cy="158744"/>
              </a:xfrm>
              <a:prstGeom prst="rightArrow">
                <a:avLst>
                  <a:gd name="adj1" fmla="val 50000"/>
                  <a:gd name="adj2" fmla="val 50000"/>
                </a:avLst>
              </a:prstGeom>
              <a:solidFill>
                <a:schemeClr val="dk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346" name="Shape 346"/>
              <p:cNvPicPr preferRelativeResize="0"/>
              <p:nvPr/>
            </p:nvPicPr>
            <p:blipFill rotWithShape="1">
              <a:blip r:embed="rId9">
                <a:alphaModFix/>
              </a:blip>
              <a:srcRect/>
              <a:stretch/>
            </p:blipFill>
            <p:spPr>
              <a:xfrm>
                <a:off x="6042721" y="1912507"/>
                <a:ext cx="414215" cy="404379"/>
              </a:xfrm>
              <a:prstGeom prst="rect">
                <a:avLst/>
              </a:prstGeom>
              <a:noFill/>
              <a:ln>
                <a:noFill/>
              </a:ln>
            </p:spPr>
          </p:pic>
        </p:grpSp>
      </p:grpSp>
      <p:sp>
        <p:nvSpPr>
          <p:cNvPr id="347" name="Shape 347"/>
          <p:cNvSpPr/>
          <p:nvPr/>
        </p:nvSpPr>
        <p:spPr>
          <a:xfrm>
            <a:off x="9144000" y="1930038"/>
            <a:ext cx="3111228" cy="123110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Arial"/>
                <a:ea typeface="Arial"/>
                <a:cs typeface="Arial"/>
                <a:sym typeface="Arial"/>
              </a:rPr>
              <a:t>Exploratory Questions: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Can they self assess their Devops maturity? </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 Filter for “waterscrumfall” ]]</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Anyone read Phoenix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p:cTn id="7" dur="500"/>
                                        <p:tgtEl>
                                          <p:spTgt spid="3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9"/>
                                        </p:tgtEl>
                                        <p:attrNameLst>
                                          <p:attrName>style.visibility</p:attrName>
                                        </p:attrNameLst>
                                      </p:cBhvr>
                                      <p:to>
                                        <p:strVal val="visible"/>
                                      </p:to>
                                    </p:set>
                                    <p:animEffect transition="in" filter="fade">
                                      <p:cBhvr>
                                        <p:cTn id="11" dur="1000"/>
                                        <p:tgtEl>
                                          <p:spTgt spid="309"/>
                                        </p:tgtEl>
                                      </p:cBhvr>
                                    </p:animEffect>
                                  </p:childTnLst>
                                </p:cTn>
                              </p:par>
                            </p:childTnLst>
                          </p:cTn>
                        </p:par>
                        <p:par>
                          <p:cTn id="12" fill="hold">
                            <p:stCondLst>
                              <p:cond delay="1500"/>
                            </p:stCondLst>
                            <p:childTnLst>
                              <p:par>
                                <p:cTn id="13" presetID="10" presetClass="entr" presetSubtype="0" fill="hold" nodeType="afterEffect">
                                  <p:stCondLst>
                                    <p:cond delay="1000"/>
                                  </p:stCondLst>
                                  <p:childTnLst>
                                    <p:set>
                                      <p:cBhvr>
                                        <p:cTn id="14" dur="1" fill="hold">
                                          <p:stCondLst>
                                            <p:cond delay="0"/>
                                          </p:stCondLst>
                                        </p:cTn>
                                        <p:tgtEl>
                                          <p:spTgt spid="306"/>
                                        </p:tgtEl>
                                        <p:attrNameLst>
                                          <p:attrName>style.visibility</p:attrName>
                                        </p:attrNameLst>
                                      </p:cBhvr>
                                      <p:to>
                                        <p:strVal val="visible"/>
                                      </p:to>
                                    </p:set>
                                    <p:animEffect transition="in" filter="fade">
                                      <p:cBhvr>
                                        <p:cTn id="15" dur="1000"/>
                                        <p:tgtEl>
                                          <p:spTgt spid="306"/>
                                        </p:tgtEl>
                                      </p:cBhvr>
                                    </p:animEffect>
                                  </p:childTnLst>
                                </p:cTn>
                              </p:par>
                              <p:par>
                                <p:cTn id="16" presetID="10" presetClass="entr" presetSubtype="0" fill="hold" nodeType="withEffect">
                                  <p:stCondLst>
                                    <p:cond delay="0"/>
                                  </p:stCondLst>
                                  <p:childTnLst>
                                    <p:set>
                                      <p:cBhvr>
                                        <p:cTn id="17" dur="1" fill="hold">
                                          <p:stCondLst>
                                            <p:cond delay="0"/>
                                          </p:stCondLst>
                                        </p:cTn>
                                        <p:tgtEl>
                                          <p:spTgt spid="313"/>
                                        </p:tgtEl>
                                        <p:attrNameLst>
                                          <p:attrName>style.visibility</p:attrName>
                                        </p:attrNameLst>
                                      </p:cBhvr>
                                      <p:to>
                                        <p:strVal val="visible"/>
                                      </p:to>
                                    </p:set>
                                    <p:animEffect transition="in" filter="fade">
                                      <p:cBhvr>
                                        <p:cTn id="18" dur="500"/>
                                        <p:tgtEl>
                                          <p:spTgt spid="313"/>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315"/>
                                        </p:tgtEl>
                                        <p:attrNameLst>
                                          <p:attrName>style.visibility</p:attrName>
                                        </p:attrNameLst>
                                      </p:cBhvr>
                                      <p:to>
                                        <p:strVal val="visible"/>
                                      </p:to>
                                    </p:set>
                                    <p:animEffect transition="in" filter="fade">
                                      <p:cBhvr>
                                        <p:cTn id="22" dur="500"/>
                                        <p:tgtEl>
                                          <p:spTgt spid="315"/>
                                        </p:tgtEl>
                                      </p:cBhvr>
                                    </p:animEffect>
                                  </p:childTnLst>
                                </p:cTn>
                              </p:par>
                            </p:childTnLst>
                          </p:cTn>
                        </p:par>
                        <p:par>
                          <p:cTn id="23" fill="hold">
                            <p:stCondLst>
                              <p:cond delay="3000"/>
                            </p:stCondLst>
                            <p:childTnLst>
                              <p:par>
                                <p:cTn id="24" presetID="10" presetClass="entr" presetSubtype="0" fill="hold" nodeType="afterEffect">
                                  <p:stCondLst>
                                    <p:cond delay="1000"/>
                                  </p:stCondLst>
                                  <p:childTnLst>
                                    <p:set>
                                      <p:cBhvr>
                                        <p:cTn id="25" dur="1" fill="hold">
                                          <p:stCondLst>
                                            <p:cond delay="0"/>
                                          </p:stCondLst>
                                        </p:cTn>
                                        <p:tgtEl>
                                          <p:spTgt spid="331"/>
                                        </p:tgtEl>
                                        <p:attrNameLst>
                                          <p:attrName>style.visibility</p:attrName>
                                        </p:attrNameLst>
                                      </p:cBhvr>
                                      <p:to>
                                        <p:strVal val="visible"/>
                                      </p:to>
                                    </p:set>
                                    <p:animEffect transition="in" filter="fade">
                                      <p:cBhvr>
                                        <p:cTn id="26" dur="500"/>
                                        <p:tgtEl>
                                          <p:spTgt spid="331"/>
                                        </p:tgtEl>
                                      </p:cBhvr>
                                    </p:animEffect>
                                  </p:childTnLst>
                                </p:cTn>
                              </p:par>
                            </p:childTnLst>
                          </p:cTn>
                        </p:par>
                        <p:par>
                          <p:cTn id="27" fill="hold">
                            <p:stCondLst>
                              <p:cond delay="3500"/>
                            </p:stCondLst>
                            <p:childTnLst>
                              <p:par>
                                <p:cTn id="28" presetID="10" presetClass="entr" presetSubtype="0" fill="hold" nodeType="afterEffect">
                                  <p:stCondLst>
                                    <p:cond delay="1000"/>
                                  </p:stCondLst>
                                  <p:childTnLst>
                                    <p:set>
                                      <p:cBhvr>
                                        <p:cTn id="29" dur="1" fill="hold">
                                          <p:stCondLst>
                                            <p:cond delay="0"/>
                                          </p:stCondLst>
                                        </p:cTn>
                                        <p:tgtEl>
                                          <p:spTgt spid="314"/>
                                        </p:tgtEl>
                                        <p:attrNameLst>
                                          <p:attrName>style.visibility</p:attrName>
                                        </p:attrNameLst>
                                      </p:cBhvr>
                                      <p:to>
                                        <p:strVal val="visible"/>
                                      </p:to>
                                    </p:set>
                                    <p:animEffect transition="in" filter="fade">
                                      <p:cBhvr>
                                        <p:cTn id="30" dur="10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Shape 353"/>
          <p:cNvPicPr preferRelativeResize="0"/>
          <p:nvPr/>
        </p:nvPicPr>
        <p:blipFill rotWithShape="1">
          <a:blip r:embed="rId3">
            <a:alphaModFix/>
          </a:blip>
          <a:srcRect l="31301" r="31535"/>
          <a:stretch/>
        </p:blipFill>
        <p:spPr>
          <a:xfrm>
            <a:off x="5705848" y="50800"/>
            <a:ext cx="3440382" cy="5099482"/>
          </a:xfrm>
          <a:prstGeom prst="rect">
            <a:avLst/>
          </a:prstGeom>
          <a:noFill/>
          <a:ln>
            <a:noFill/>
          </a:ln>
        </p:spPr>
      </p:pic>
      <p:pic>
        <p:nvPicPr>
          <p:cNvPr id="354" name="Shape 354"/>
          <p:cNvPicPr preferRelativeResize="0"/>
          <p:nvPr/>
        </p:nvPicPr>
        <p:blipFill rotWithShape="1">
          <a:blip r:embed="rId4">
            <a:alphaModFix/>
          </a:blip>
          <a:srcRect/>
          <a:stretch/>
        </p:blipFill>
        <p:spPr>
          <a:xfrm>
            <a:off x="1787481" y="2195428"/>
            <a:ext cx="5222619" cy="2829356"/>
          </a:xfrm>
          <a:prstGeom prst="rect">
            <a:avLst/>
          </a:prstGeom>
          <a:noFill/>
          <a:ln>
            <a:noFill/>
          </a:ln>
        </p:spPr>
      </p:pic>
      <p:sp>
        <p:nvSpPr>
          <p:cNvPr id="355" name="Shape 355"/>
          <p:cNvSpPr txBox="1">
            <a:spLocks noGrp="1"/>
          </p:cNvSpPr>
          <p:nvPr>
            <p:ph type="title"/>
          </p:nvPr>
        </p:nvSpPr>
        <p:spPr>
          <a:xfrm>
            <a:off x="113722" y="149918"/>
            <a:ext cx="5511740" cy="1105141"/>
          </a:xfrm>
          <a:prstGeom prst="rect">
            <a:avLst/>
          </a:prstGeom>
          <a:noFill/>
          <a:ln>
            <a:noFill/>
          </a:ln>
        </p:spPr>
        <p:txBody>
          <a:bodyPr wrap="square" lIns="91425" tIns="45700" rIns="91425" bIns="45700" anchor="t" anchorCtr="0">
            <a:noAutofit/>
          </a:bodyPr>
          <a:lstStyle/>
          <a:p>
            <a:pPr marL="0" marR="0" lvl="0" indent="-177800" algn="ctr" rtl="0">
              <a:spcBef>
                <a:spcPts val="0"/>
              </a:spcBef>
              <a:buClr>
                <a:srgbClr val="008774"/>
              </a:buClr>
              <a:buSzPct val="100000"/>
              <a:buFont typeface="Arial"/>
              <a:buNone/>
            </a:pPr>
            <a:r>
              <a:rPr lang="en-US" sz="2800" b="1" i="0" u="none" strike="noStrike" cap="none">
                <a:solidFill>
                  <a:srgbClr val="008774"/>
                </a:solidFill>
                <a:latin typeface="Arial"/>
                <a:ea typeface="Arial"/>
                <a:cs typeface="Arial"/>
                <a:sym typeface="Arial"/>
              </a:rPr>
              <a:t>Typical Platform Evolution</a:t>
            </a:r>
          </a:p>
        </p:txBody>
      </p:sp>
      <p:sp>
        <p:nvSpPr>
          <p:cNvPr id="356" name="Shape 356"/>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6</a:t>
            </a:fld>
            <a:endParaRPr lang="en-US" sz="900">
              <a:solidFill>
                <a:srgbClr val="A5A5A5"/>
              </a:solidFill>
              <a:latin typeface="Arial"/>
              <a:ea typeface="Arial"/>
              <a:cs typeface="Arial"/>
              <a:sym typeface="Arial"/>
            </a:endParaRPr>
          </a:p>
        </p:txBody>
      </p:sp>
      <p:pic>
        <p:nvPicPr>
          <p:cNvPr id="357" name="Shape 357"/>
          <p:cNvPicPr preferRelativeResize="0"/>
          <p:nvPr/>
        </p:nvPicPr>
        <p:blipFill rotWithShape="1">
          <a:blip r:embed="rId5">
            <a:alphaModFix/>
          </a:blip>
          <a:srcRect/>
          <a:stretch/>
        </p:blipFill>
        <p:spPr>
          <a:xfrm>
            <a:off x="8242185" y="4843720"/>
            <a:ext cx="755621" cy="185251"/>
          </a:xfrm>
          <a:prstGeom prst="rect">
            <a:avLst/>
          </a:prstGeom>
          <a:noFill/>
          <a:ln>
            <a:noFill/>
          </a:ln>
        </p:spPr>
      </p:pic>
      <p:pic>
        <p:nvPicPr>
          <p:cNvPr id="358" name="Shape 358"/>
          <p:cNvPicPr preferRelativeResize="0"/>
          <p:nvPr/>
        </p:nvPicPr>
        <p:blipFill rotWithShape="1">
          <a:blip r:embed="rId6">
            <a:alphaModFix/>
          </a:blip>
          <a:srcRect/>
          <a:stretch/>
        </p:blipFill>
        <p:spPr>
          <a:xfrm>
            <a:off x="1138777" y="3893904"/>
            <a:ext cx="589791" cy="475892"/>
          </a:xfrm>
          <a:prstGeom prst="rect">
            <a:avLst/>
          </a:prstGeom>
          <a:noFill/>
          <a:ln>
            <a:noFill/>
          </a:ln>
        </p:spPr>
      </p:pic>
      <p:sp>
        <p:nvSpPr>
          <p:cNvPr id="359" name="Shape 359"/>
          <p:cNvSpPr txBox="1"/>
          <p:nvPr/>
        </p:nvSpPr>
        <p:spPr>
          <a:xfrm>
            <a:off x="384362" y="3534961"/>
            <a:ext cx="1043371" cy="452920"/>
          </a:xfrm>
          <a:prstGeom prst="rect">
            <a:avLst/>
          </a:prstGeom>
          <a:noFill/>
          <a:ln>
            <a:noFill/>
          </a:ln>
        </p:spPr>
        <p:txBody>
          <a:bodyPr wrap="square" lIns="91425" tIns="91425" rIns="91425" bIns="91425" anchor="t" anchorCtr="0">
            <a:noAutofit/>
          </a:bodyPr>
          <a:lstStyle/>
          <a:p>
            <a:pPr marL="0" marR="0" lvl="0" indent="-88900" algn="l" rtl="0">
              <a:spcBef>
                <a:spcPts val="0"/>
              </a:spcBef>
              <a:buClr>
                <a:schemeClr val="dk1"/>
              </a:buClr>
              <a:buSzPct val="100000"/>
              <a:buFont typeface="Arial"/>
              <a:buNone/>
            </a:pPr>
            <a:r>
              <a:rPr lang="en-US" sz="1400">
                <a:solidFill>
                  <a:schemeClr val="dk1"/>
                </a:solidFill>
                <a:latin typeface="Arial"/>
                <a:ea typeface="Arial"/>
                <a:cs typeface="Arial"/>
                <a:sym typeface="Arial"/>
              </a:rPr>
              <a:t>Scripting</a:t>
            </a:r>
          </a:p>
        </p:txBody>
      </p:sp>
      <p:sp>
        <p:nvSpPr>
          <p:cNvPr id="360" name="Shape 360"/>
          <p:cNvSpPr txBox="1"/>
          <p:nvPr/>
        </p:nvSpPr>
        <p:spPr>
          <a:xfrm>
            <a:off x="1668470" y="1652374"/>
            <a:ext cx="1575929" cy="756490"/>
          </a:xfrm>
          <a:prstGeom prst="rect">
            <a:avLst/>
          </a:prstGeom>
          <a:noFill/>
          <a:ln>
            <a:noFill/>
          </a:ln>
        </p:spPr>
        <p:txBody>
          <a:bodyPr wrap="square" lIns="91425" tIns="91425" rIns="91425" bIns="91425" anchor="t" anchorCtr="0">
            <a:noAutofit/>
          </a:bodyPr>
          <a:lstStyle/>
          <a:p>
            <a:pPr marL="0" marR="0" lvl="0" indent="-88900" algn="l" rtl="0">
              <a:spcBef>
                <a:spcPts val="0"/>
              </a:spcBef>
              <a:buClr>
                <a:schemeClr val="dk1"/>
              </a:buClr>
              <a:buSzPct val="100000"/>
              <a:buFont typeface="Arial"/>
              <a:buNone/>
            </a:pPr>
            <a:r>
              <a:rPr lang="en-US" sz="1400">
                <a:solidFill>
                  <a:schemeClr val="dk1"/>
                </a:solidFill>
                <a:latin typeface="Arial"/>
                <a:ea typeface="Arial"/>
                <a:cs typeface="Arial"/>
                <a:sym typeface="Arial"/>
              </a:rPr>
              <a:t>Built some automation and containers</a:t>
            </a:r>
          </a:p>
        </p:txBody>
      </p:sp>
      <p:sp>
        <p:nvSpPr>
          <p:cNvPr id="361" name="Shape 361"/>
          <p:cNvSpPr txBox="1"/>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279400" algn="ctr" rtl="0">
              <a:spcBef>
                <a:spcPts val="0"/>
              </a:spcBef>
              <a:buClr>
                <a:schemeClr val="dk1"/>
              </a:buClr>
              <a:buFont typeface="Arial"/>
              <a:buNone/>
            </a:pPr>
            <a:endParaRPr sz="4400">
              <a:solidFill>
                <a:schemeClr val="dk1"/>
              </a:solidFill>
              <a:latin typeface="Arial"/>
              <a:ea typeface="Arial"/>
              <a:cs typeface="Arial"/>
              <a:sym typeface="Arial"/>
            </a:endParaRPr>
          </a:p>
        </p:txBody>
      </p:sp>
      <p:grpSp>
        <p:nvGrpSpPr>
          <p:cNvPr id="362" name="Shape 362"/>
          <p:cNvGrpSpPr/>
          <p:nvPr/>
        </p:nvGrpSpPr>
        <p:grpSpPr>
          <a:xfrm>
            <a:off x="2521397" y="2619608"/>
            <a:ext cx="1264796" cy="376800"/>
            <a:chOff x="2419064" y="2859242"/>
            <a:chExt cx="1264796" cy="376800"/>
          </a:xfrm>
        </p:grpSpPr>
        <p:pic>
          <p:nvPicPr>
            <p:cNvPr id="363" name="Shape 363"/>
            <p:cNvPicPr preferRelativeResize="0"/>
            <p:nvPr/>
          </p:nvPicPr>
          <p:blipFill rotWithShape="1">
            <a:blip r:embed="rId7">
              <a:alphaModFix/>
            </a:blip>
            <a:srcRect/>
            <a:stretch/>
          </p:blipFill>
          <p:spPr>
            <a:xfrm>
              <a:off x="2574467" y="3021470"/>
              <a:ext cx="1109393" cy="201809"/>
            </a:xfrm>
            <a:prstGeom prst="rect">
              <a:avLst/>
            </a:prstGeom>
            <a:noFill/>
            <a:ln>
              <a:noFill/>
            </a:ln>
          </p:spPr>
        </p:pic>
        <p:pic>
          <p:nvPicPr>
            <p:cNvPr id="364" name="Shape 364"/>
            <p:cNvPicPr preferRelativeResize="0"/>
            <p:nvPr/>
          </p:nvPicPr>
          <p:blipFill rotWithShape="1">
            <a:blip r:embed="rId8">
              <a:alphaModFix/>
            </a:blip>
            <a:srcRect/>
            <a:stretch/>
          </p:blipFill>
          <p:spPr>
            <a:xfrm>
              <a:off x="2419064" y="2859242"/>
              <a:ext cx="385964" cy="376800"/>
            </a:xfrm>
            <a:prstGeom prst="rect">
              <a:avLst/>
            </a:prstGeom>
            <a:noFill/>
            <a:ln>
              <a:noFill/>
            </a:ln>
          </p:spPr>
        </p:pic>
      </p:grpSp>
      <p:pic>
        <p:nvPicPr>
          <p:cNvPr id="365" name="Shape 365"/>
          <p:cNvPicPr preferRelativeResize="0"/>
          <p:nvPr/>
        </p:nvPicPr>
        <p:blipFill rotWithShape="1">
          <a:blip r:embed="rId9">
            <a:alphaModFix/>
          </a:blip>
          <a:srcRect/>
          <a:stretch/>
        </p:blipFill>
        <p:spPr>
          <a:xfrm>
            <a:off x="1778150" y="2523929"/>
            <a:ext cx="601086" cy="592080"/>
          </a:xfrm>
          <a:prstGeom prst="rect">
            <a:avLst/>
          </a:prstGeom>
          <a:noFill/>
          <a:ln>
            <a:noFill/>
          </a:ln>
        </p:spPr>
      </p:pic>
      <p:pic>
        <p:nvPicPr>
          <p:cNvPr id="366" name="Shape 366"/>
          <p:cNvPicPr preferRelativeResize="0"/>
          <p:nvPr/>
        </p:nvPicPr>
        <p:blipFill rotWithShape="1">
          <a:blip r:embed="rId10">
            <a:alphaModFix/>
          </a:blip>
          <a:srcRect/>
          <a:stretch/>
        </p:blipFill>
        <p:spPr>
          <a:xfrm>
            <a:off x="459610" y="3950294"/>
            <a:ext cx="575772" cy="368494"/>
          </a:xfrm>
          <a:prstGeom prst="rect">
            <a:avLst/>
          </a:prstGeom>
          <a:noFill/>
          <a:ln>
            <a:noFill/>
          </a:ln>
        </p:spPr>
      </p:pic>
      <p:grpSp>
        <p:nvGrpSpPr>
          <p:cNvPr id="367" name="Shape 367"/>
          <p:cNvGrpSpPr/>
          <p:nvPr/>
        </p:nvGrpSpPr>
        <p:grpSpPr>
          <a:xfrm>
            <a:off x="3249354" y="928568"/>
            <a:ext cx="2009613" cy="1444595"/>
            <a:chOff x="3249354" y="928568"/>
            <a:chExt cx="2009613" cy="1444595"/>
          </a:xfrm>
        </p:grpSpPr>
        <p:grpSp>
          <p:nvGrpSpPr>
            <p:cNvPr id="368" name="Shape 368"/>
            <p:cNvGrpSpPr/>
            <p:nvPr/>
          </p:nvGrpSpPr>
          <p:grpSpPr>
            <a:xfrm>
              <a:off x="4280584" y="1401942"/>
              <a:ext cx="978383" cy="291474"/>
              <a:chOff x="2419064" y="2859242"/>
              <a:chExt cx="1264796" cy="376800"/>
            </a:xfrm>
          </p:grpSpPr>
          <p:pic>
            <p:nvPicPr>
              <p:cNvPr id="369" name="Shape 369"/>
              <p:cNvPicPr preferRelativeResize="0"/>
              <p:nvPr/>
            </p:nvPicPr>
            <p:blipFill rotWithShape="1">
              <a:blip r:embed="rId7">
                <a:alphaModFix/>
              </a:blip>
              <a:srcRect/>
              <a:stretch/>
            </p:blipFill>
            <p:spPr>
              <a:xfrm>
                <a:off x="2574467" y="3021470"/>
                <a:ext cx="1109393" cy="201809"/>
              </a:xfrm>
              <a:prstGeom prst="rect">
                <a:avLst/>
              </a:prstGeom>
              <a:noFill/>
              <a:ln>
                <a:noFill/>
              </a:ln>
            </p:spPr>
          </p:pic>
          <p:pic>
            <p:nvPicPr>
              <p:cNvPr id="370" name="Shape 370"/>
              <p:cNvPicPr preferRelativeResize="0"/>
              <p:nvPr/>
            </p:nvPicPr>
            <p:blipFill rotWithShape="1">
              <a:blip r:embed="rId8">
                <a:alphaModFix/>
              </a:blip>
              <a:srcRect/>
              <a:stretch/>
            </p:blipFill>
            <p:spPr>
              <a:xfrm>
                <a:off x="2419064" y="2859242"/>
                <a:ext cx="385964" cy="376800"/>
              </a:xfrm>
              <a:prstGeom prst="rect">
                <a:avLst/>
              </a:prstGeom>
              <a:noFill/>
              <a:ln>
                <a:noFill/>
              </a:ln>
            </p:spPr>
          </p:pic>
        </p:grpSp>
        <p:grpSp>
          <p:nvGrpSpPr>
            <p:cNvPr id="371" name="Shape 371"/>
            <p:cNvGrpSpPr/>
            <p:nvPr/>
          </p:nvGrpSpPr>
          <p:grpSpPr>
            <a:xfrm>
              <a:off x="4280584" y="1628524"/>
              <a:ext cx="978383" cy="291474"/>
              <a:chOff x="2419064" y="2859242"/>
              <a:chExt cx="1264796" cy="376800"/>
            </a:xfrm>
          </p:grpSpPr>
          <p:pic>
            <p:nvPicPr>
              <p:cNvPr id="372" name="Shape 372"/>
              <p:cNvPicPr preferRelativeResize="0"/>
              <p:nvPr/>
            </p:nvPicPr>
            <p:blipFill rotWithShape="1">
              <a:blip r:embed="rId7">
                <a:alphaModFix/>
              </a:blip>
              <a:srcRect/>
              <a:stretch/>
            </p:blipFill>
            <p:spPr>
              <a:xfrm>
                <a:off x="2574467" y="3021470"/>
                <a:ext cx="1109393" cy="201809"/>
              </a:xfrm>
              <a:prstGeom prst="rect">
                <a:avLst/>
              </a:prstGeom>
              <a:noFill/>
              <a:ln>
                <a:noFill/>
              </a:ln>
            </p:spPr>
          </p:pic>
          <p:pic>
            <p:nvPicPr>
              <p:cNvPr id="373" name="Shape 373"/>
              <p:cNvPicPr preferRelativeResize="0"/>
              <p:nvPr/>
            </p:nvPicPr>
            <p:blipFill rotWithShape="1">
              <a:blip r:embed="rId8">
                <a:alphaModFix/>
              </a:blip>
              <a:srcRect/>
              <a:stretch/>
            </p:blipFill>
            <p:spPr>
              <a:xfrm>
                <a:off x="2419064" y="2859242"/>
                <a:ext cx="385964" cy="376800"/>
              </a:xfrm>
              <a:prstGeom prst="rect">
                <a:avLst/>
              </a:prstGeom>
              <a:noFill/>
              <a:ln>
                <a:noFill/>
              </a:ln>
            </p:spPr>
          </p:pic>
        </p:grpSp>
        <p:grpSp>
          <p:nvGrpSpPr>
            <p:cNvPr id="374" name="Shape 374"/>
            <p:cNvGrpSpPr/>
            <p:nvPr/>
          </p:nvGrpSpPr>
          <p:grpSpPr>
            <a:xfrm>
              <a:off x="3249354" y="928568"/>
              <a:ext cx="2009613" cy="1377975"/>
              <a:chOff x="3249354" y="928568"/>
              <a:chExt cx="2009613" cy="1377975"/>
            </a:xfrm>
          </p:grpSpPr>
          <p:sp>
            <p:nvSpPr>
              <p:cNvPr id="375" name="Shape 375"/>
              <p:cNvSpPr txBox="1"/>
              <p:nvPr/>
            </p:nvSpPr>
            <p:spPr>
              <a:xfrm>
                <a:off x="3249354" y="928568"/>
                <a:ext cx="1924062" cy="572186"/>
              </a:xfrm>
              <a:prstGeom prst="rect">
                <a:avLst/>
              </a:prstGeom>
              <a:noFill/>
              <a:ln>
                <a:noFill/>
              </a:ln>
            </p:spPr>
            <p:txBody>
              <a:bodyPr wrap="square" lIns="91425" tIns="91425" rIns="91425" bIns="91425" anchor="t" anchorCtr="0">
                <a:noAutofit/>
              </a:bodyPr>
              <a:lstStyle/>
              <a:p>
                <a:pPr marL="0" marR="0" lvl="0" indent="-127000" algn="l" rtl="0">
                  <a:spcBef>
                    <a:spcPts val="0"/>
                  </a:spcBef>
                  <a:buClr>
                    <a:srgbClr val="000000"/>
                  </a:buClr>
                  <a:buSzPct val="100000"/>
                  <a:buFont typeface="Arial"/>
                  <a:buNone/>
                </a:pPr>
                <a:r>
                  <a:rPr lang="en-US" sz="2000" b="1">
                    <a:solidFill>
                      <a:srgbClr val="000000"/>
                    </a:solidFill>
                    <a:latin typeface="Arial"/>
                    <a:ea typeface="Arial"/>
                    <a:cs typeface="Arial"/>
                    <a:sym typeface="Arial"/>
                  </a:rPr>
                  <a:t>New Reality</a:t>
                </a:r>
              </a:p>
            </p:txBody>
          </p:sp>
          <p:pic>
            <p:nvPicPr>
              <p:cNvPr id="376" name="Shape 376"/>
              <p:cNvPicPr preferRelativeResize="0"/>
              <p:nvPr/>
            </p:nvPicPr>
            <p:blipFill rotWithShape="1">
              <a:blip r:embed="rId11">
                <a:alphaModFix/>
              </a:blip>
              <a:srcRect/>
              <a:stretch/>
            </p:blipFill>
            <p:spPr>
              <a:xfrm>
                <a:off x="3321280" y="1541441"/>
                <a:ext cx="817839" cy="765102"/>
              </a:xfrm>
              <a:prstGeom prst="rect">
                <a:avLst/>
              </a:prstGeom>
              <a:noFill/>
              <a:ln>
                <a:noFill/>
              </a:ln>
            </p:spPr>
          </p:pic>
          <p:grpSp>
            <p:nvGrpSpPr>
              <p:cNvPr id="377" name="Shape 377"/>
              <p:cNvGrpSpPr/>
              <p:nvPr/>
            </p:nvGrpSpPr>
            <p:grpSpPr>
              <a:xfrm>
                <a:off x="4280584" y="1855106"/>
                <a:ext cx="978383" cy="291474"/>
                <a:chOff x="2419064" y="2859242"/>
                <a:chExt cx="1264796" cy="376800"/>
              </a:xfrm>
            </p:grpSpPr>
            <p:pic>
              <p:nvPicPr>
                <p:cNvPr id="378" name="Shape 378"/>
                <p:cNvPicPr preferRelativeResize="0"/>
                <p:nvPr/>
              </p:nvPicPr>
              <p:blipFill rotWithShape="1">
                <a:blip r:embed="rId7">
                  <a:alphaModFix/>
                </a:blip>
                <a:srcRect/>
                <a:stretch/>
              </p:blipFill>
              <p:spPr>
                <a:xfrm>
                  <a:off x="2574467" y="3021470"/>
                  <a:ext cx="1109393" cy="201809"/>
                </a:xfrm>
                <a:prstGeom prst="rect">
                  <a:avLst/>
                </a:prstGeom>
                <a:noFill/>
                <a:ln>
                  <a:noFill/>
                </a:ln>
              </p:spPr>
            </p:pic>
            <p:pic>
              <p:nvPicPr>
                <p:cNvPr id="379" name="Shape 379"/>
                <p:cNvPicPr preferRelativeResize="0"/>
                <p:nvPr/>
              </p:nvPicPr>
              <p:blipFill rotWithShape="1">
                <a:blip r:embed="rId8">
                  <a:alphaModFix/>
                </a:blip>
                <a:srcRect/>
                <a:stretch/>
              </p:blipFill>
              <p:spPr>
                <a:xfrm>
                  <a:off x="2419064" y="2859242"/>
                  <a:ext cx="385964" cy="376800"/>
                </a:xfrm>
                <a:prstGeom prst="rect">
                  <a:avLst/>
                </a:prstGeom>
                <a:noFill/>
                <a:ln>
                  <a:noFill/>
                </a:ln>
              </p:spPr>
            </p:pic>
          </p:grpSp>
        </p:grpSp>
        <p:grpSp>
          <p:nvGrpSpPr>
            <p:cNvPr id="380" name="Shape 380"/>
            <p:cNvGrpSpPr/>
            <p:nvPr/>
          </p:nvGrpSpPr>
          <p:grpSpPr>
            <a:xfrm>
              <a:off x="4280584" y="2081689"/>
              <a:ext cx="978383" cy="291474"/>
              <a:chOff x="2419064" y="2859242"/>
              <a:chExt cx="1264796" cy="376800"/>
            </a:xfrm>
          </p:grpSpPr>
          <p:pic>
            <p:nvPicPr>
              <p:cNvPr id="381" name="Shape 381"/>
              <p:cNvPicPr preferRelativeResize="0"/>
              <p:nvPr/>
            </p:nvPicPr>
            <p:blipFill rotWithShape="1">
              <a:blip r:embed="rId7">
                <a:alphaModFix/>
              </a:blip>
              <a:srcRect/>
              <a:stretch/>
            </p:blipFill>
            <p:spPr>
              <a:xfrm>
                <a:off x="2574467" y="3021470"/>
                <a:ext cx="1109393" cy="201809"/>
              </a:xfrm>
              <a:prstGeom prst="rect">
                <a:avLst/>
              </a:prstGeom>
              <a:noFill/>
              <a:ln>
                <a:noFill/>
              </a:ln>
            </p:spPr>
          </p:pic>
          <p:pic>
            <p:nvPicPr>
              <p:cNvPr id="382" name="Shape 382"/>
              <p:cNvPicPr preferRelativeResize="0"/>
              <p:nvPr/>
            </p:nvPicPr>
            <p:blipFill rotWithShape="1">
              <a:blip r:embed="rId8">
                <a:alphaModFix/>
              </a:blip>
              <a:srcRect/>
              <a:stretch/>
            </p:blipFill>
            <p:spPr>
              <a:xfrm>
                <a:off x="2419064" y="2859242"/>
                <a:ext cx="385964" cy="376800"/>
              </a:xfrm>
              <a:prstGeom prst="rect">
                <a:avLst/>
              </a:prstGeom>
              <a:noFill/>
              <a:ln>
                <a:noFill/>
              </a:ln>
            </p:spPr>
          </p:pic>
        </p:grpSp>
      </p:grpSp>
      <p:sp>
        <p:nvSpPr>
          <p:cNvPr id="383" name="Shape 383"/>
          <p:cNvSpPr/>
          <p:nvPr/>
        </p:nvSpPr>
        <p:spPr>
          <a:xfrm>
            <a:off x="2286000" y="1694587"/>
            <a:ext cx="4572000"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7</a:t>
            </a:fld>
            <a:endParaRPr lang="en-US" sz="900">
              <a:solidFill>
                <a:srgbClr val="A5A5A5"/>
              </a:solidFill>
              <a:latin typeface="Arial"/>
              <a:ea typeface="Arial"/>
              <a:cs typeface="Arial"/>
              <a:sym typeface="Arial"/>
            </a:endParaRPr>
          </a:p>
        </p:txBody>
      </p:sp>
      <p:grpSp>
        <p:nvGrpSpPr>
          <p:cNvPr id="390" name="Shape 390"/>
          <p:cNvGrpSpPr/>
          <p:nvPr/>
        </p:nvGrpSpPr>
        <p:grpSpPr>
          <a:xfrm>
            <a:off x="1265420" y="3046398"/>
            <a:ext cx="6482662" cy="1422044"/>
            <a:chOff x="1265420" y="3046398"/>
            <a:chExt cx="6482662" cy="1422044"/>
          </a:xfrm>
        </p:grpSpPr>
        <p:pic>
          <p:nvPicPr>
            <p:cNvPr id="391" name="Shape 391"/>
            <p:cNvPicPr preferRelativeResize="0"/>
            <p:nvPr/>
          </p:nvPicPr>
          <p:blipFill rotWithShape="1">
            <a:blip r:embed="rId3">
              <a:alphaModFix/>
            </a:blip>
            <a:srcRect/>
            <a:stretch/>
          </p:blipFill>
          <p:spPr>
            <a:xfrm>
              <a:off x="1265420" y="3046398"/>
              <a:ext cx="6482662" cy="1422044"/>
            </a:xfrm>
            <a:prstGeom prst="rect">
              <a:avLst/>
            </a:prstGeom>
            <a:noFill/>
            <a:ln>
              <a:noFill/>
            </a:ln>
          </p:spPr>
        </p:pic>
        <p:pic>
          <p:nvPicPr>
            <p:cNvPr id="392" name="Shape 392" descr="imgres.jpg"/>
            <p:cNvPicPr preferRelativeResize="0"/>
            <p:nvPr/>
          </p:nvPicPr>
          <p:blipFill rotWithShape="1">
            <a:blip r:embed="rId4">
              <a:alphaModFix/>
            </a:blip>
            <a:srcRect/>
            <a:stretch/>
          </p:blipFill>
          <p:spPr>
            <a:xfrm>
              <a:off x="3170075" y="3247107"/>
              <a:ext cx="293821" cy="347765"/>
            </a:xfrm>
            <a:prstGeom prst="rect">
              <a:avLst/>
            </a:prstGeom>
            <a:noFill/>
            <a:ln>
              <a:noFill/>
            </a:ln>
          </p:spPr>
        </p:pic>
        <p:sp>
          <p:nvSpPr>
            <p:cNvPr id="393" name="Shape 393"/>
            <p:cNvSpPr txBox="1"/>
            <p:nvPr/>
          </p:nvSpPr>
          <p:spPr>
            <a:xfrm>
              <a:off x="1426305" y="3159415"/>
              <a:ext cx="91142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Operating </a:t>
              </a:r>
            </a:p>
            <a:p>
              <a:pPr marL="0" marR="0" lvl="0" indent="0" algn="l" rtl="0">
                <a:spcBef>
                  <a:spcPts val="0"/>
                </a:spcBef>
                <a:buSzPct val="25000"/>
                <a:buNone/>
              </a:pPr>
              <a:r>
                <a:rPr lang="en-US" sz="1200" b="1">
                  <a:solidFill>
                    <a:srgbClr val="008774"/>
                  </a:solidFill>
                  <a:latin typeface="Arial"/>
                  <a:ea typeface="Arial"/>
                  <a:cs typeface="Arial"/>
                  <a:sym typeface="Arial"/>
                </a:rPr>
                <a:t>System</a:t>
              </a:r>
            </a:p>
          </p:txBody>
        </p:sp>
        <p:sp>
          <p:nvSpPr>
            <p:cNvPr id="394" name="Shape 394"/>
            <p:cNvSpPr txBox="1"/>
            <p:nvPr/>
          </p:nvSpPr>
          <p:spPr>
            <a:xfrm>
              <a:off x="3564817" y="3916735"/>
              <a:ext cx="1035710"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Cloud API</a:t>
              </a:r>
            </a:p>
          </p:txBody>
        </p:sp>
        <p:sp>
          <p:nvSpPr>
            <p:cNvPr id="395" name="Shape 395"/>
            <p:cNvSpPr txBox="1"/>
            <p:nvPr/>
          </p:nvSpPr>
          <p:spPr>
            <a:xfrm>
              <a:off x="4197640" y="3264385"/>
              <a:ext cx="2249684"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Container Orchestration</a:t>
              </a:r>
            </a:p>
          </p:txBody>
        </p:sp>
        <p:pic>
          <p:nvPicPr>
            <p:cNvPr id="396" name="Shape 396"/>
            <p:cNvPicPr preferRelativeResize="0"/>
            <p:nvPr/>
          </p:nvPicPr>
          <p:blipFill rotWithShape="1">
            <a:blip r:embed="rId5">
              <a:alphaModFix/>
            </a:blip>
            <a:srcRect/>
            <a:stretch/>
          </p:blipFill>
          <p:spPr>
            <a:xfrm>
              <a:off x="4730136" y="3886190"/>
              <a:ext cx="592622" cy="354592"/>
            </a:xfrm>
            <a:prstGeom prst="rect">
              <a:avLst/>
            </a:prstGeom>
            <a:noFill/>
            <a:ln>
              <a:noFill/>
            </a:ln>
          </p:spPr>
        </p:pic>
        <p:pic>
          <p:nvPicPr>
            <p:cNvPr id="397" name="Shape 397"/>
            <p:cNvPicPr preferRelativeResize="0"/>
            <p:nvPr/>
          </p:nvPicPr>
          <p:blipFill rotWithShape="1">
            <a:blip r:embed="rId6">
              <a:alphaModFix/>
            </a:blip>
            <a:srcRect/>
            <a:stretch/>
          </p:blipFill>
          <p:spPr>
            <a:xfrm>
              <a:off x="6447324" y="3152533"/>
              <a:ext cx="442855" cy="466955"/>
            </a:xfrm>
            <a:prstGeom prst="rect">
              <a:avLst/>
            </a:prstGeom>
            <a:noFill/>
            <a:ln>
              <a:noFill/>
            </a:ln>
          </p:spPr>
        </p:pic>
      </p:grpSp>
      <p:pic>
        <p:nvPicPr>
          <p:cNvPr id="398" name="Shape 398"/>
          <p:cNvPicPr preferRelativeResize="0"/>
          <p:nvPr/>
        </p:nvPicPr>
        <p:blipFill rotWithShape="1">
          <a:blip r:embed="rId7">
            <a:alphaModFix/>
          </a:blip>
          <a:srcRect/>
          <a:stretch/>
        </p:blipFill>
        <p:spPr>
          <a:xfrm>
            <a:off x="2000460" y="4416964"/>
            <a:ext cx="4873112" cy="456347"/>
          </a:xfrm>
          <a:prstGeom prst="rect">
            <a:avLst/>
          </a:prstGeom>
          <a:noFill/>
          <a:ln>
            <a:noFill/>
          </a:ln>
        </p:spPr>
      </p:pic>
      <p:pic>
        <p:nvPicPr>
          <p:cNvPr id="399" name="Shape 399"/>
          <p:cNvPicPr preferRelativeResize="0"/>
          <p:nvPr/>
        </p:nvPicPr>
        <p:blipFill rotWithShape="1">
          <a:blip r:embed="rId8">
            <a:alphaModFix/>
          </a:blip>
          <a:srcRect/>
          <a:stretch/>
        </p:blipFill>
        <p:spPr>
          <a:xfrm>
            <a:off x="240966" y="217325"/>
            <a:ext cx="977509" cy="4294537"/>
          </a:xfrm>
          <a:prstGeom prst="rect">
            <a:avLst/>
          </a:prstGeom>
          <a:noFill/>
          <a:ln>
            <a:noFill/>
          </a:ln>
        </p:spPr>
      </p:pic>
      <p:grpSp>
        <p:nvGrpSpPr>
          <p:cNvPr id="400" name="Shape 400"/>
          <p:cNvGrpSpPr/>
          <p:nvPr/>
        </p:nvGrpSpPr>
        <p:grpSpPr>
          <a:xfrm>
            <a:off x="1265420" y="256804"/>
            <a:ext cx="3166342" cy="2485250"/>
            <a:chOff x="1265420" y="277798"/>
            <a:chExt cx="3166342" cy="2485250"/>
          </a:xfrm>
        </p:grpSpPr>
        <p:pic>
          <p:nvPicPr>
            <p:cNvPr id="401" name="Shape 401"/>
            <p:cNvPicPr preferRelativeResize="0"/>
            <p:nvPr/>
          </p:nvPicPr>
          <p:blipFill rotWithShape="1">
            <a:blip r:embed="rId9">
              <a:alphaModFix/>
            </a:blip>
            <a:srcRect/>
            <a:stretch/>
          </p:blipFill>
          <p:spPr>
            <a:xfrm>
              <a:off x="1265420" y="574736"/>
              <a:ext cx="3166342" cy="2188312"/>
            </a:xfrm>
            <a:prstGeom prst="rect">
              <a:avLst/>
            </a:prstGeom>
            <a:noFill/>
            <a:ln>
              <a:noFill/>
            </a:ln>
          </p:spPr>
        </p:pic>
        <p:sp>
          <p:nvSpPr>
            <p:cNvPr id="402" name="Shape 402"/>
            <p:cNvSpPr txBox="1"/>
            <p:nvPr/>
          </p:nvSpPr>
          <p:spPr>
            <a:xfrm>
              <a:off x="1400306" y="737755"/>
              <a:ext cx="997013"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Multiple</a:t>
              </a:r>
            </a:p>
            <a:p>
              <a:pPr marL="0" marR="0" lvl="0" indent="0" algn="l" rtl="0">
                <a:spcBef>
                  <a:spcPts val="0"/>
                </a:spcBef>
                <a:buSzPct val="25000"/>
                <a:buNone/>
              </a:pPr>
              <a:r>
                <a:rPr lang="en-US" sz="1200" b="1">
                  <a:solidFill>
                    <a:srgbClr val="008774"/>
                  </a:solidFill>
                  <a:latin typeface="Arial"/>
                  <a:ea typeface="Arial"/>
                  <a:cs typeface="Arial"/>
                  <a:sym typeface="Arial"/>
                </a:rPr>
                <a:t>Languages</a:t>
              </a:r>
            </a:p>
          </p:txBody>
        </p:sp>
        <p:sp>
          <p:nvSpPr>
            <p:cNvPr id="403" name="Shape 403"/>
            <p:cNvSpPr txBox="1"/>
            <p:nvPr/>
          </p:nvSpPr>
          <p:spPr>
            <a:xfrm>
              <a:off x="1400306" y="1441939"/>
              <a:ext cx="1211239"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Microservices</a:t>
              </a:r>
            </a:p>
            <a:p>
              <a:pPr marL="0" marR="0" lvl="0" indent="0" algn="l" rtl="0">
                <a:spcBef>
                  <a:spcPts val="0"/>
                </a:spcBef>
                <a:buSzPct val="25000"/>
                <a:buNone/>
              </a:pPr>
              <a:r>
                <a:rPr lang="en-US" sz="1200" b="1">
                  <a:solidFill>
                    <a:srgbClr val="008774"/>
                  </a:solidFill>
                  <a:latin typeface="Arial"/>
                  <a:ea typeface="Arial"/>
                  <a:cs typeface="Arial"/>
                  <a:sym typeface="Arial"/>
                </a:rPr>
                <a:t>Support</a:t>
              </a:r>
            </a:p>
          </p:txBody>
        </p:sp>
        <p:sp>
          <p:nvSpPr>
            <p:cNvPr id="404" name="Shape 404"/>
            <p:cNvSpPr txBox="1"/>
            <p:nvPr/>
          </p:nvSpPr>
          <p:spPr>
            <a:xfrm>
              <a:off x="1400306" y="2116246"/>
              <a:ext cx="107425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Services</a:t>
              </a:r>
            </a:p>
            <a:p>
              <a:pPr marL="0" marR="0" lvl="0" indent="0" algn="l" rtl="0">
                <a:spcBef>
                  <a:spcPts val="0"/>
                </a:spcBef>
                <a:buSzPct val="25000"/>
                <a:buNone/>
              </a:pPr>
              <a:r>
                <a:rPr lang="en-US" sz="1200" b="1">
                  <a:solidFill>
                    <a:srgbClr val="008774"/>
                  </a:solidFill>
                  <a:latin typeface="Arial"/>
                  <a:ea typeface="Arial"/>
                  <a:cs typeface="Arial"/>
                  <a:sym typeface="Arial"/>
                </a:rPr>
                <a:t>Marketplace</a:t>
              </a:r>
            </a:p>
          </p:txBody>
        </p:sp>
        <p:pic>
          <p:nvPicPr>
            <p:cNvPr id="405" name="Shape 405"/>
            <p:cNvPicPr preferRelativeResize="0"/>
            <p:nvPr/>
          </p:nvPicPr>
          <p:blipFill rotWithShape="1">
            <a:blip r:embed="rId10">
              <a:alphaModFix/>
            </a:blip>
            <a:srcRect/>
            <a:stretch/>
          </p:blipFill>
          <p:spPr>
            <a:xfrm>
              <a:off x="3480758" y="1469415"/>
              <a:ext cx="639214" cy="432586"/>
            </a:xfrm>
            <a:prstGeom prst="rect">
              <a:avLst/>
            </a:prstGeom>
            <a:noFill/>
            <a:ln>
              <a:noFill/>
            </a:ln>
          </p:spPr>
        </p:pic>
        <p:pic>
          <p:nvPicPr>
            <p:cNvPr id="406" name="Shape 406"/>
            <p:cNvPicPr preferRelativeResize="0"/>
            <p:nvPr/>
          </p:nvPicPr>
          <p:blipFill rotWithShape="1">
            <a:blip r:embed="rId11">
              <a:alphaModFix/>
            </a:blip>
            <a:srcRect/>
            <a:stretch/>
          </p:blipFill>
          <p:spPr>
            <a:xfrm>
              <a:off x="2746827" y="1453012"/>
              <a:ext cx="582242" cy="445554"/>
            </a:xfrm>
            <a:prstGeom prst="rect">
              <a:avLst/>
            </a:prstGeom>
            <a:noFill/>
            <a:ln>
              <a:noFill/>
            </a:ln>
          </p:spPr>
        </p:pic>
        <p:pic>
          <p:nvPicPr>
            <p:cNvPr id="407" name="Shape 407" descr="Java_logo.png"/>
            <p:cNvPicPr preferRelativeResize="0"/>
            <p:nvPr/>
          </p:nvPicPr>
          <p:blipFill rotWithShape="1">
            <a:blip r:embed="rId12">
              <a:alphaModFix/>
            </a:blip>
            <a:srcRect/>
            <a:stretch/>
          </p:blipFill>
          <p:spPr>
            <a:xfrm>
              <a:off x="2347514" y="693749"/>
              <a:ext cx="518799" cy="518799"/>
            </a:xfrm>
            <a:prstGeom prst="rect">
              <a:avLst/>
            </a:prstGeom>
            <a:noFill/>
            <a:ln>
              <a:noFill/>
            </a:ln>
          </p:spPr>
        </p:pic>
        <p:pic>
          <p:nvPicPr>
            <p:cNvPr id="408" name="Shape 408" descr="microsoft_.net_.gif"/>
            <p:cNvPicPr preferRelativeResize="0"/>
            <p:nvPr/>
          </p:nvPicPr>
          <p:blipFill rotWithShape="1">
            <a:blip r:embed="rId13">
              <a:alphaModFix/>
            </a:blip>
            <a:srcRect/>
            <a:stretch/>
          </p:blipFill>
          <p:spPr>
            <a:xfrm>
              <a:off x="2925171" y="787547"/>
              <a:ext cx="377555" cy="377555"/>
            </a:xfrm>
            <a:prstGeom prst="rect">
              <a:avLst/>
            </a:prstGeom>
            <a:noFill/>
            <a:ln>
              <a:noFill/>
            </a:ln>
          </p:spPr>
        </p:pic>
        <p:pic>
          <p:nvPicPr>
            <p:cNvPr id="409" name="Shape 409" descr="nodejs.png"/>
            <p:cNvPicPr preferRelativeResize="0"/>
            <p:nvPr/>
          </p:nvPicPr>
          <p:blipFill rotWithShape="1">
            <a:blip r:embed="rId14">
              <a:alphaModFix/>
            </a:blip>
            <a:srcRect/>
            <a:stretch/>
          </p:blipFill>
          <p:spPr>
            <a:xfrm>
              <a:off x="3456422" y="797849"/>
              <a:ext cx="389441" cy="389441"/>
            </a:xfrm>
            <a:prstGeom prst="rect">
              <a:avLst/>
            </a:prstGeom>
            <a:noFill/>
            <a:ln>
              <a:noFill/>
            </a:ln>
          </p:spPr>
        </p:pic>
        <p:pic>
          <p:nvPicPr>
            <p:cNvPr id="410" name="Shape 410"/>
            <p:cNvPicPr preferRelativeResize="0"/>
            <p:nvPr/>
          </p:nvPicPr>
          <p:blipFill rotWithShape="1">
            <a:blip r:embed="rId15">
              <a:alphaModFix/>
            </a:blip>
            <a:srcRect/>
            <a:stretch/>
          </p:blipFill>
          <p:spPr>
            <a:xfrm>
              <a:off x="4020470" y="967687"/>
              <a:ext cx="187477" cy="50678"/>
            </a:xfrm>
            <a:prstGeom prst="rect">
              <a:avLst/>
            </a:prstGeom>
            <a:noFill/>
            <a:ln>
              <a:noFill/>
            </a:ln>
          </p:spPr>
        </p:pic>
        <p:sp>
          <p:nvSpPr>
            <p:cNvPr id="411" name="Shape 411"/>
            <p:cNvSpPr txBox="1"/>
            <p:nvPr/>
          </p:nvSpPr>
          <p:spPr>
            <a:xfrm>
              <a:off x="2208782" y="277798"/>
              <a:ext cx="1356035"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DEVELOPMENT</a:t>
              </a:r>
            </a:p>
          </p:txBody>
        </p:sp>
        <p:sp>
          <p:nvSpPr>
            <p:cNvPr id="412" name="Shape 412"/>
            <p:cNvSpPr/>
            <p:nvPr/>
          </p:nvSpPr>
          <p:spPr>
            <a:xfrm>
              <a:off x="2481824" y="2137519"/>
              <a:ext cx="425786" cy="425786"/>
            </a:xfrm>
            <a:prstGeom prst="ellipse">
              <a:avLst/>
            </a:prstGeom>
            <a:solidFill>
              <a:srgbClr val="D3EAE6"/>
            </a:solidFill>
            <a:ln w="12700" cap="flat" cmpd="sng">
              <a:solidFill>
                <a:srgbClr val="58C6B8"/>
              </a:solidFill>
              <a:prstDash val="solid"/>
              <a:round/>
              <a:headEnd type="none" w="med" len="med"/>
              <a:tailEnd type="none" w="med" len="med"/>
            </a:ln>
          </p:spPr>
          <p:txBody>
            <a:bodyPr wrap="square" lIns="0" tIns="0" rIns="0" bIns="0" anchor="ctr" anchorCtr="0">
              <a:noAutofit/>
            </a:bodyPr>
            <a:lstStyle/>
            <a:p>
              <a:pPr marL="0" marR="0" lvl="0" indent="0" algn="ctr" rtl="0">
                <a:spcBef>
                  <a:spcPts val="0"/>
                </a:spcBef>
                <a:buSzPct val="25000"/>
                <a:buNone/>
              </a:pPr>
              <a:r>
                <a:rPr lang="en-US" sz="700" b="1">
                  <a:solidFill>
                    <a:schemeClr val="accent1"/>
                  </a:solidFill>
                  <a:latin typeface="Arial"/>
                  <a:ea typeface="Arial"/>
                  <a:cs typeface="Arial"/>
                  <a:sym typeface="Arial"/>
                </a:rPr>
                <a:t>Native</a:t>
              </a:r>
            </a:p>
          </p:txBody>
        </p:sp>
        <p:sp>
          <p:nvSpPr>
            <p:cNvPr id="413" name="Shape 413"/>
            <p:cNvSpPr/>
            <p:nvPr/>
          </p:nvSpPr>
          <p:spPr>
            <a:xfrm>
              <a:off x="3067369" y="2127022"/>
              <a:ext cx="425786" cy="425786"/>
            </a:xfrm>
            <a:prstGeom prst="ellipse">
              <a:avLst/>
            </a:prstGeom>
            <a:solidFill>
              <a:srgbClr val="E0E0E0"/>
            </a:solidFill>
            <a:ln w="12700" cap="flat" cmpd="sng">
              <a:solidFill>
                <a:srgbClr val="BFBFBF"/>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a:solidFill>
                    <a:srgbClr val="909090"/>
                  </a:solidFill>
                  <a:latin typeface="Arial"/>
                  <a:ea typeface="Arial"/>
                  <a:cs typeface="Arial"/>
                  <a:sym typeface="Arial"/>
                </a:rPr>
                <a:t>User</a:t>
              </a:r>
              <a:br>
                <a:rPr lang="en-US" sz="700" b="1">
                  <a:solidFill>
                    <a:srgbClr val="909090"/>
                  </a:solidFill>
                  <a:latin typeface="Arial"/>
                  <a:ea typeface="Arial"/>
                  <a:cs typeface="Arial"/>
                  <a:sym typeface="Arial"/>
                </a:rPr>
              </a:br>
              <a:r>
                <a:rPr lang="en-US" sz="700" b="1">
                  <a:solidFill>
                    <a:srgbClr val="909090"/>
                  </a:solidFill>
                  <a:latin typeface="Arial"/>
                  <a:ea typeface="Arial"/>
                  <a:cs typeface="Arial"/>
                  <a:sym typeface="Arial"/>
                </a:rPr>
                <a:t>Provided</a:t>
              </a:r>
            </a:p>
          </p:txBody>
        </p:sp>
        <p:sp>
          <p:nvSpPr>
            <p:cNvPr id="414" name="Shape 414"/>
            <p:cNvSpPr/>
            <p:nvPr/>
          </p:nvSpPr>
          <p:spPr>
            <a:xfrm>
              <a:off x="3654341" y="2137519"/>
              <a:ext cx="425786" cy="425786"/>
            </a:xfrm>
            <a:prstGeom prst="ellipse">
              <a:avLst/>
            </a:prstGeom>
            <a:solidFill>
              <a:srgbClr val="D9D9E5"/>
            </a:solidFill>
            <a:ln w="12700" cap="flat" cmpd="sng">
              <a:solidFill>
                <a:srgbClr val="8893B4"/>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dirty="0">
                  <a:solidFill>
                    <a:srgbClr val="7F7F7F"/>
                  </a:solidFill>
                  <a:latin typeface="Arial"/>
                  <a:ea typeface="Arial"/>
                  <a:cs typeface="Arial"/>
                  <a:sym typeface="Arial"/>
                </a:rPr>
                <a:t>Partner</a:t>
              </a:r>
            </a:p>
          </p:txBody>
        </p:sp>
      </p:grpSp>
      <p:pic>
        <p:nvPicPr>
          <p:cNvPr id="415" name="Shape 415"/>
          <p:cNvPicPr preferRelativeResize="0"/>
          <p:nvPr/>
        </p:nvPicPr>
        <p:blipFill rotWithShape="1">
          <a:blip r:embed="rId16">
            <a:alphaModFix/>
          </a:blip>
          <a:srcRect/>
          <a:stretch/>
        </p:blipFill>
        <p:spPr>
          <a:xfrm>
            <a:off x="2730609" y="3282254"/>
            <a:ext cx="336550" cy="297341"/>
          </a:xfrm>
          <a:prstGeom prst="rect">
            <a:avLst/>
          </a:prstGeom>
          <a:noFill/>
          <a:ln>
            <a:noFill/>
          </a:ln>
        </p:spPr>
      </p:pic>
      <p:grpSp>
        <p:nvGrpSpPr>
          <p:cNvPr id="416" name="Shape 416"/>
          <p:cNvGrpSpPr/>
          <p:nvPr/>
        </p:nvGrpSpPr>
        <p:grpSpPr>
          <a:xfrm>
            <a:off x="4656320" y="277798"/>
            <a:ext cx="3198195" cy="2485250"/>
            <a:chOff x="4656320" y="277798"/>
            <a:chExt cx="3198195" cy="2485250"/>
          </a:xfrm>
        </p:grpSpPr>
        <p:pic>
          <p:nvPicPr>
            <p:cNvPr id="417" name="Shape 417"/>
            <p:cNvPicPr preferRelativeResize="0"/>
            <p:nvPr/>
          </p:nvPicPr>
          <p:blipFill rotWithShape="1">
            <a:blip r:embed="rId9">
              <a:alphaModFix/>
            </a:blip>
            <a:srcRect/>
            <a:stretch/>
          </p:blipFill>
          <p:spPr>
            <a:xfrm>
              <a:off x="4656320" y="574736"/>
              <a:ext cx="3166342" cy="2188312"/>
            </a:xfrm>
            <a:prstGeom prst="rect">
              <a:avLst/>
            </a:prstGeom>
            <a:noFill/>
            <a:ln>
              <a:noFill/>
            </a:ln>
          </p:spPr>
        </p:pic>
        <p:sp>
          <p:nvSpPr>
            <p:cNvPr id="418" name="Shape 418"/>
            <p:cNvSpPr txBox="1"/>
            <p:nvPr/>
          </p:nvSpPr>
          <p:spPr>
            <a:xfrm>
              <a:off x="4778413" y="779743"/>
              <a:ext cx="1420105"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App Deployment</a:t>
              </a:r>
            </a:p>
            <a:p>
              <a:pPr marL="0" marR="0" lvl="0" indent="0" algn="l" rtl="0">
                <a:spcBef>
                  <a:spcPts val="0"/>
                </a:spcBef>
                <a:buSzPct val="25000"/>
                <a:buNone/>
              </a:pPr>
              <a:r>
                <a:rPr lang="en-US" sz="1200" b="1">
                  <a:solidFill>
                    <a:srgbClr val="008774"/>
                  </a:solidFill>
                  <a:latin typeface="Arial"/>
                  <a:ea typeface="Arial"/>
                  <a:cs typeface="Arial"/>
                  <a:sym typeface="Arial"/>
                </a:rPr>
                <a:t>&amp; Management</a:t>
              </a:r>
            </a:p>
          </p:txBody>
        </p:sp>
        <p:sp>
          <p:nvSpPr>
            <p:cNvPr id="419" name="Shape 419"/>
            <p:cNvSpPr txBox="1"/>
            <p:nvPr/>
          </p:nvSpPr>
          <p:spPr>
            <a:xfrm>
              <a:off x="4778413" y="1510992"/>
              <a:ext cx="1004276"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Availability</a:t>
              </a:r>
            </a:p>
          </p:txBody>
        </p:sp>
        <p:sp>
          <p:nvSpPr>
            <p:cNvPr id="420" name="Shape 420"/>
            <p:cNvSpPr txBox="1"/>
            <p:nvPr/>
          </p:nvSpPr>
          <p:spPr>
            <a:xfrm>
              <a:off x="4778413" y="2147737"/>
              <a:ext cx="1283274"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Visibility &amp;</a:t>
              </a:r>
            </a:p>
            <a:p>
              <a:pPr marL="0" marR="0" lvl="0" indent="0" algn="l" rtl="0">
                <a:spcBef>
                  <a:spcPts val="0"/>
                </a:spcBef>
                <a:buSzPct val="25000"/>
                <a:buNone/>
              </a:pPr>
              <a:r>
                <a:rPr lang="en-US" sz="1200" b="1">
                  <a:solidFill>
                    <a:srgbClr val="008774"/>
                  </a:solidFill>
                  <a:latin typeface="Arial"/>
                  <a:ea typeface="Arial"/>
                  <a:cs typeface="Arial"/>
                  <a:sym typeface="Arial"/>
                </a:rPr>
                <a:t>Administration</a:t>
              </a:r>
            </a:p>
          </p:txBody>
        </p:sp>
        <p:sp>
          <p:nvSpPr>
            <p:cNvPr id="421" name="Shape 421"/>
            <p:cNvSpPr txBox="1"/>
            <p:nvPr/>
          </p:nvSpPr>
          <p:spPr>
            <a:xfrm>
              <a:off x="6791949" y="806647"/>
              <a:ext cx="943062" cy="4001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CI/CD Tools,</a:t>
              </a:r>
            </a:p>
            <a:p>
              <a:pPr marL="0" marR="0" lvl="0" indent="0" algn="l" rtl="0">
                <a:spcBef>
                  <a:spcPts val="0"/>
                </a:spcBef>
                <a:buSzPct val="25000"/>
                <a:buNone/>
              </a:pPr>
              <a:r>
                <a:rPr lang="en-US" sz="1000" b="1">
                  <a:solidFill>
                    <a:srgbClr val="868686"/>
                  </a:solidFill>
                  <a:latin typeface="Arial"/>
                  <a:ea typeface="Arial"/>
                  <a:cs typeface="Arial"/>
                  <a:sym typeface="Arial"/>
                </a:rPr>
                <a:t>ID, Security</a:t>
              </a:r>
            </a:p>
          </p:txBody>
        </p:sp>
        <p:sp>
          <p:nvSpPr>
            <p:cNvPr id="422" name="Shape 422"/>
            <p:cNvSpPr txBox="1"/>
            <p:nvPr/>
          </p:nvSpPr>
          <p:spPr>
            <a:xfrm>
              <a:off x="6791949" y="1356042"/>
              <a:ext cx="908019"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Health, Metrics,</a:t>
              </a:r>
            </a:p>
            <a:p>
              <a:pPr marL="0" marR="0" lvl="0" indent="0" algn="l" rtl="0">
                <a:spcBef>
                  <a:spcPts val="0"/>
                </a:spcBef>
                <a:buSzPct val="25000"/>
                <a:buNone/>
              </a:pPr>
              <a:r>
                <a:rPr lang="en-US" sz="1000" b="1">
                  <a:solidFill>
                    <a:srgbClr val="868686"/>
                  </a:solidFill>
                  <a:latin typeface="Arial"/>
                  <a:ea typeface="Arial"/>
                  <a:cs typeface="Arial"/>
                  <a:sym typeface="Arial"/>
                </a:rPr>
                <a:t>Patching</a:t>
              </a:r>
            </a:p>
          </p:txBody>
        </p:sp>
        <p:sp>
          <p:nvSpPr>
            <p:cNvPr id="423" name="Shape 423"/>
            <p:cNvSpPr txBox="1"/>
            <p:nvPr/>
          </p:nvSpPr>
          <p:spPr>
            <a:xfrm>
              <a:off x="6791949" y="2061679"/>
              <a:ext cx="1062566"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Apps &amp; Platform</a:t>
              </a:r>
            </a:p>
            <a:p>
              <a:pPr marL="0" marR="0" lvl="0" indent="0" algn="l" rtl="0">
                <a:spcBef>
                  <a:spcPts val="0"/>
                </a:spcBef>
                <a:buSzPct val="25000"/>
                <a:buNone/>
              </a:pPr>
              <a:r>
                <a:rPr lang="en-US" sz="1000" b="1">
                  <a:solidFill>
                    <a:srgbClr val="868686"/>
                  </a:solidFill>
                  <a:latin typeface="Arial"/>
                  <a:ea typeface="Arial"/>
                  <a:cs typeface="Arial"/>
                  <a:sym typeface="Arial"/>
                </a:rPr>
                <a:t>Dashboards</a:t>
              </a:r>
            </a:p>
          </p:txBody>
        </p:sp>
        <p:pic>
          <p:nvPicPr>
            <p:cNvPr id="424" name="Shape 424"/>
            <p:cNvPicPr preferRelativeResize="0"/>
            <p:nvPr/>
          </p:nvPicPr>
          <p:blipFill rotWithShape="1">
            <a:blip r:embed="rId17">
              <a:alphaModFix/>
            </a:blip>
            <a:srcRect/>
            <a:stretch/>
          </p:blipFill>
          <p:spPr>
            <a:xfrm>
              <a:off x="6211960" y="2153433"/>
              <a:ext cx="540989" cy="392745"/>
            </a:xfrm>
            <a:prstGeom prst="rect">
              <a:avLst/>
            </a:prstGeom>
            <a:noFill/>
            <a:ln>
              <a:noFill/>
            </a:ln>
          </p:spPr>
        </p:pic>
        <p:pic>
          <p:nvPicPr>
            <p:cNvPr id="425" name="Shape 425"/>
            <p:cNvPicPr preferRelativeResize="0"/>
            <p:nvPr/>
          </p:nvPicPr>
          <p:blipFill rotWithShape="1">
            <a:blip r:embed="rId18">
              <a:alphaModFix/>
            </a:blip>
            <a:srcRect/>
            <a:stretch/>
          </p:blipFill>
          <p:spPr>
            <a:xfrm>
              <a:off x="6211960" y="1451684"/>
              <a:ext cx="540989" cy="392745"/>
            </a:xfrm>
            <a:prstGeom prst="rect">
              <a:avLst/>
            </a:prstGeom>
            <a:noFill/>
            <a:ln>
              <a:noFill/>
            </a:ln>
          </p:spPr>
        </p:pic>
        <p:pic>
          <p:nvPicPr>
            <p:cNvPr id="426" name="Shape 426"/>
            <p:cNvPicPr preferRelativeResize="0"/>
            <p:nvPr/>
          </p:nvPicPr>
          <p:blipFill rotWithShape="1">
            <a:blip r:embed="rId19">
              <a:alphaModFix/>
            </a:blip>
            <a:srcRect/>
            <a:stretch/>
          </p:blipFill>
          <p:spPr>
            <a:xfrm>
              <a:off x="6211960" y="782322"/>
              <a:ext cx="540989" cy="392745"/>
            </a:xfrm>
            <a:prstGeom prst="rect">
              <a:avLst/>
            </a:prstGeom>
            <a:noFill/>
            <a:ln>
              <a:noFill/>
            </a:ln>
          </p:spPr>
        </p:pic>
        <p:sp>
          <p:nvSpPr>
            <p:cNvPr id="427" name="Shape 427"/>
            <p:cNvSpPr txBox="1"/>
            <p:nvPr/>
          </p:nvSpPr>
          <p:spPr>
            <a:xfrm>
              <a:off x="5599218" y="277798"/>
              <a:ext cx="1182235" cy="276999"/>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OPERATIONS</a:t>
              </a:r>
            </a:p>
          </p:txBody>
        </p:sp>
      </p:grpSp>
      <p:sp>
        <p:nvSpPr>
          <p:cNvPr id="428" name="Shape 428"/>
          <p:cNvSpPr/>
          <p:nvPr/>
        </p:nvSpPr>
        <p:spPr>
          <a:xfrm>
            <a:off x="9144000" y="2095252"/>
            <a:ext cx="2121573" cy="323165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Arial"/>
                <a:ea typeface="Arial"/>
                <a:cs typeface="Arial"/>
                <a:sym typeface="Arial"/>
              </a:rPr>
              <a:t>Exploratory Questions: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What are the Ops team goals? </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Main priorities that the team is working on? </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Is multi cloud of interest?</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Any PaaS/cloud platforms being used/evaluated today?</a:t>
            </a:r>
          </a:p>
          <a:p>
            <a:pPr marL="0" marR="0" lvl="0" indent="0" algn="l" rtl="0">
              <a:spcBef>
                <a:spcPts val="0"/>
              </a:spcBef>
              <a:buNone/>
            </a:pPr>
            <a:endParaRPr sz="14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8</a:t>
            </a:fld>
            <a:endParaRPr lang="en-US" sz="900">
              <a:solidFill>
                <a:srgbClr val="A5A5A5"/>
              </a:solidFill>
              <a:latin typeface="Arial"/>
              <a:ea typeface="Arial"/>
              <a:cs typeface="Arial"/>
              <a:sym typeface="Arial"/>
            </a:endParaRPr>
          </a:p>
        </p:txBody>
      </p:sp>
      <p:grpSp>
        <p:nvGrpSpPr>
          <p:cNvPr id="435" name="Shape 435"/>
          <p:cNvGrpSpPr/>
          <p:nvPr/>
        </p:nvGrpSpPr>
        <p:grpSpPr>
          <a:xfrm>
            <a:off x="1265420" y="3046398"/>
            <a:ext cx="6482662" cy="1422044"/>
            <a:chOff x="1265420" y="3046398"/>
            <a:chExt cx="6482662" cy="1422044"/>
          </a:xfrm>
        </p:grpSpPr>
        <p:pic>
          <p:nvPicPr>
            <p:cNvPr id="436" name="Shape 436"/>
            <p:cNvPicPr preferRelativeResize="0"/>
            <p:nvPr/>
          </p:nvPicPr>
          <p:blipFill rotWithShape="1">
            <a:blip r:embed="rId3">
              <a:alphaModFix/>
            </a:blip>
            <a:srcRect/>
            <a:stretch/>
          </p:blipFill>
          <p:spPr>
            <a:xfrm>
              <a:off x="1265420" y="3046398"/>
              <a:ext cx="6482662" cy="1422044"/>
            </a:xfrm>
            <a:prstGeom prst="rect">
              <a:avLst/>
            </a:prstGeom>
            <a:noFill/>
            <a:ln>
              <a:noFill/>
            </a:ln>
          </p:spPr>
        </p:pic>
        <p:pic>
          <p:nvPicPr>
            <p:cNvPr id="437" name="Shape 437" descr="imgres.jpg"/>
            <p:cNvPicPr preferRelativeResize="0"/>
            <p:nvPr/>
          </p:nvPicPr>
          <p:blipFill rotWithShape="1">
            <a:blip r:embed="rId4">
              <a:alphaModFix/>
            </a:blip>
            <a:srcRect/>
            <a:stretch/>
          </p:blipFill>
          <p:spPr>
            <a:xfrm>
              <a:off x="3170075" y="3247107"/>
              <a:ext cx="293821" cy="347765"/>
            </a:xfrm>
            <a:prstGeom prst="rect">
              <a:avLst/>
            </a:prstGeom>
            <a:noFill/>
            <a:ln>
              <a:noFill/>
            </a:ln>
          </p:spPr>
        </p:pic>
        <p:sp>
          <p:nvSpPr>
            <p:cNvPr id="438" name="Shape 438"/>
            <p:cNvSpPr txBox="1"/>
            <p:nvPr/>
          </p:nvSpPr>
          <p:spPr>
            <a:xfrm>
              <a:off x="1426305" y="3159415"/>
              <a:ext cx="91142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Operating </a:t>
              </a:r>
            </a:p>
            <a:p>
              <a:pPr marL="0" marR="0" lvl="0" indent="0" algn="l" rtl="0">
                <a:spcBef>
                  <a:spcPts val="0"/>
                </a:spcBef>
                <a:buSzPct val="25000"/>
                <a:buNone/>
              </a:pPr>
              <a:r>
                <a:rPr lang="en-US" sz="1200" b="1">
                  <a:solidFill>
                    <a:srgbClr val="008774"/>
                  </a:solidFill>
                  <a:latin typeface="Arial"/>
                  <a:ea typeface="Arial"/>
                  <a:cs typeface="Arial"/>
                  <a:sym typeface="Arial"/>
                </a:rPr>
                <a:t>System</a:t>
              </a:r>
            </a:p>
          </p:txBody>
        </p:sp>
        <p:sp>
          <p:nvSpPr>
            <p:cNvPr id="439" name="Shape 439"/>
            <p:cNvSpPr txBox="1"/>
            <p:nvPr/>
          </p:nvSpPr>
          <p:spPr>
            <a:xfrm>
              <a:off x="3564817" y="3916735"/>
              <a:ext cx="1035710"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Cloud API</a:t>
              </a:r>
            </a:p>
          </p:txBody>
        </p:sp>
        <p:sp>
          <p:nvSpPr>
            <p:cNvPr id="440" name="Shape 440"/>
            <p:cNvSpPr txBox="1"/>
            <p:nvPr/>
          </p:nvSpPr>
          <p:spPr>
            <a:xfrm>
              <a:off x="4197640" y="3264385"/>
              <a:ext cx="2249684"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Container Orchestration</a:t>
              </a:r>
            </a:p>
          </p:txBody>
        </p:sp>
        <p:pic>
          <p:nvPicPr>
            <p:cNvPr id="441" name="Shape 441"/>
            <p:cNvPicPr preferRelativeResize="0"/>
            <p:nvPr/>
          </p:nvPicPr>
          <p:blipFill rotWithShape="1">
            <a:blip r:embed="rId5">
              <a:alphaModFix/>
            </a:blip>
            <a:srcRect/>
            <a:stretch/>
          </p:blipFill>
          <p:spPr>
            <a:xfrm>
              <a:off x="4730136" y="3886190"/>
              <a:ext cx="592622" cy="354592"/>
            </a:xfrm>
            <a:prstGeom prst="rect">
              <a:avLst/>
            </a:prstGeom>
            <a:noFill/>
            <a:ln>
              <a:noFill/>
            </a:ln>
          </p:spPr>
        </p:pic>
        <p:pic>
          <p:nvPicPr>
            <p:cNvPr id="442" name="Shape 442"/>
            <p:cNvPicPr preferRelativeResize="0"/>
            <p:nvPr/>
          </p:nvPicPr>
          <p:blipFill rotWithShape="1">
            <a:blip r:embed="rId6">
              <a:alphaModFix/>
            </a:blip>
            <a:srcRect/>
            <a:stretch/>
          </p:blipFill>
          <p:spPr>
            <a:xfrm>
              <a:off x="6447324" y="3152533"/>
              <a:ext cx="442855" cy="466955"/>
            </a:xfrm>
            <a:prstGeom prst="rect">
              <a:avLst/>
            </a:prstGeom>
            <a:noFill/>
            <a:ln>
              <a:noFill/>
            </a:ln>
          </p:spPr>
        </p:pic>
      </p:grpSp>
      <p:pic>
        <p:nvPicPr>
          <p:cNvPr id="443" name="Shape 443"/>
          <p:cNvPicPr preferRelativeResize="0"/>
          <p:nvPr/>
        </p:nvPicPr>
        <p:blipFill rotWithShape="1">
          <a:blip r:embed="rId7">
            <a:alphaModFix/>
          </a:blip>
          <a:srcRect/>
          <a:stretch/>
        </p:blipFill>
        <p:spPr>
          <a:xfrm>
            <a:off x="2000460" y="4416964"/>
            <a:ext cx="4873112" cy="456347"/>
          </a:xfrm>
          <a:prstGeom prst="rect">
            <a:avLst/>
          </a:prstGeom>
          <a:noFill/>
          <a:ln>
            <a:noFill/>
          </a:ln>
        </p:spPr>
      </p:pic>
      <p:pic>
        <p:nvPicPr>
          <p:cNvPr id="444" name="Shape 444"/>
          <p:cNvPicPr preferRelativeResize="0"/>
          <p:nvPr/>
        </p:nvPicPr>
        <p:blipFill rotWithShape="1">
          <a:blip r:embed="rId8">
            <a:alphaModFix/>
          </a:blip>
          <a:srcRect/>
          <a:stretch/>
        </p:blipFill>
        <p:spPr>
          <a:xfrm>
            <a:off x="240966" y="217325"/>
            <a:ext cx="977509" cy="4294537"/>
          </a:xfrm>
          <a:prstGeom prst="rect">
            <a:avLst/>
          </a:prstGeom>
          <a:noFill/>
          <a:ln>
            <a:noFill/>
          </a:ln>
        </p:spPr>
      </p:pic>
      <p:grpSp>
        <p:nvGrpSpPr>
          <p:cNvPr id="445" name="Shape 445"/>
          <p:cNvGrpSpPr/>
          <p:nvPr/>
        </p:nvGrpSpPr>
        <p:grpSpPr>
          <a:xfrm>
            <a:off x="1" y="2612626"/>
            <a:ext cx="9152799" cy="302275"/>
            <a:chOff x="1" y="2612626"/>
            <a:chExt cx="9152799" cy="302275"/>
          </a:xfrm>
        </p:grpSpPr>
        <p:sp>
          <p:nvSpPr>
            <p:cNvPr id="446" name="Shape 446"/>
            <p:cNvSpPr txBox="1"/>
            <p:nvPr/>
          </p:nvSpPr>
          <p:spPr>
            <a:xfrm>
              <a:off x="8043093" y="2612626"/>
              <a:ext cx="1100907"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F91DC"/>
                  </a:solidFill>
                  <a:latin typeface="Arial"/>
                  <a:ea typeface="Arial"/>
                  <a:cs typeface="Arial"/>
                  <a:sym typeface="Arial"/>
                </a:rPr>
                <a:t>VALUE LINE</a:t>
              </a:r>
            </a:p>
          </p:txBody>
        </p:sp>
        <p:cxnSp>
          <p:nvCxnSpPr>
            <p:cNvPr id="447" name="Shape 447"/>
            <p:cNvCxnSpPr/>
            <p:nvPr/>
          </p:nvCxnSpPr>
          <p:spPr>
            <a:xfrm rot="10800000">
              <a:off x="1" y="2914901"/>
              <a:ext cx="9152799" cy="0"/>
            </a:xfrm>
            <a:prstGeom prst="straightConnector1">
              <a:avLst/>
            </a:prstGeom>
            <a:noFill/>
            <a:ln w="25400" cap="flat" cmpd="sng">
              <a:solidFill>
                <a:srgbClr val="0F91DC"/>
              </a:solidFill>
              <a:prstDash val="dash"/>
              <a:round/>
              <a:headEnd type="none" w="med" len="med"/>
              <a:tailEnd type="none" w="med" len="med"/>
            </a:ln>
          </p:spPr>
        </p:cxnSp>
      </p:grpSp>
      <p:grpSp>
        <p:nvGrpSpPr>
          <p:cNvPr id="448" name="Shape 448"/>
          <p:cNvGrpSpPr/>
          <p:nvPr/>
        </p:nvGrpSpPr>
        <p:grpSpPr>
          <a:xfrm>
            <a:off x="1265420" y="256804"/>
            <a:ext cx="3166342" cy="2485250"/>
            <a:chOff x="1265420" y="277798"/>
            <a:chExt cx="3166342" cy="2485250"/>
          </a:xfrm>
        </p:grpSpPr>
        <p:pic>
          <p:nvPicPr>
            <p:cNvPr id="449" name="Shape 449"/>
            <p:cNvPicPr preferRelativeResize="0"/>
            <p:nvPr/>
          </p:nvPicPr>
          <p:blipFill rotWithShape="1">
            <a:blip r:embed="rId9">
              <a:alphaModFix/>
            </a:blip>
            <a:srcRect/>
            <a:stretch/>
          </p:blipFill>
          <p:spPr>
            <a:xfrm>
              <a:off x="1265420" y="574736"/>
              <a:ext cx="3166342" cy="2188312"/>
            </a:xfrm>
            <a:prstGeom prst="rect">
              <a:avLst/>
            </a:prstGeom>
            <a:noFill/>
            <a:ln>
              <a:noFill/>
            </a:ln>
          </p:spPr>
        </p:pic>
        <p:sp>
          <p:nvSpPr>
            <p:cNvPr id="450" name="Shape 450"/>
            <p:cNvSpPr txBox="1"/>
            <p:nvPr/>
          </p:nvSpPr>
          <p:spPr>
            <a:xfrm>
              <a:off x="1400306" y="737755"/>
              <a:ext cx="997013"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Multiple</a:t>
              </a:r>
            </a:p>
            <a:p>
              <a:pPr marL="0" marR="0" lvl="0" indent="0" algn="l" rtl="0">
                <a:spcBef>
                  <a:spcPts val="0"/>
                </a:spcBef>
                <a:buSzPct val="25000"/>
                <a:buNone/>
              </a:pPr>
              <a:r>
                <a:rPr lang="en-US" sz="1200" b="1">
                  <a:solidFill>
                    <a:srgbClr val="008774"/>
                  </a:solidFill>
                  <a:latin typeface="Arial"/>
                  <a:ea typeface="Arial"/>
                  <a:cs typeface="Arial"/>
                  <a:sym typeface="Arial"/>
                </a:rPr>
                <a:t>Languages</a:t>
              </a:r>
            </a:p>
          </p:txBody>
        </p:sp>
        <p:sp>
          <p:nvSpPr>
            <p:cNvPr id="451" name="Shape 451"/>
            <p:cNvSpPr txBox="1"/>
            <p:nvPr/>
          </p:nvSpPr>
          <p:spPr>
            <a:xfrm>
              <a:off x="1400306" y="1441939"/>
              <a:ext cx="1211239"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Microservices</a:t>
              </a:r>
            </a:p>
            <a:p>
              <a:pPr marL="0" marR="0" lvl="0" indent="0" algn="l" rtl="0">
                <a:spcBef>
                  <a:spcPts val="0"/>
                </a:spcBef>
                <a:buSzPct val="25000"/>
                <a:buNone/>
              </a:pPr>
              <a:r>
                <a:rPr lang="en-US" sz="1200" b="1">
                  <a:solidFill>
                    <a:srgbClr val="008774"/>
                  </a:solidFill>
                  <a:latin typeface="Arial"/>
                  <a:ea typeface="Arial"/>
                  <a:cs typeface="Arial"/>
                  <a:sym typeface="Arial"/>
                </a:rPr>
                <a:t>Support</a:t>
              </a:r>
            </a:p>
          </p:txBody>
        </p:sp>
        <p:sp>
          <p:nvSpPr>
            <p:cNvPr id="452" name="Shape 452"/>
            <p:cNvSpPr txBox="1"/>
            <p:nvPr/>
          </p:nvSpPr>
          <p:spPr>
            <a:xfrm>
              <a:off x="1400306" y="2116246"/>
              <a:ext cx="107425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Services</a:t>
              </a:r>
            </a:p>
            <a:p>
              <a:pPr marL="0" marR="0" lvl="0" indent="0" algn="l" rtl="0">
                <a:spcBef>
                  <a:spcPts val="0"/>
                </a:spcBef>
                <a:buSzPct val="25000"/>
                <a:buNone/>
              </a:pPr>
              <a:r>
                <a:rPr lang="en-US" sz="1200" b="1">
                  <a:solidFill>
                    <a:srgbClr val="008774"/>
                  </a:solidFill>
                  <a:latin typeface="Arial"/>
                  <a:ea typeface="Arial"/>
                  <a:cs typeface="Arial"/>
                  <a:sym typeface="Arial"/>
                </a:rPr>
                <a:t>Marketplace</a:t>
              </a:r>
            </a:p>
          </p:txBody>
        </p:sp>
        <p:pic>
          <p:nvPicPr>
            <p:cNvPr id="453" name="Shape 453"/>
            <p:cNvPicPr preferRelativeResize="0"/>
            <p:nvPr/>
          </p:nvPicPr>
          <p:blipFill rotWithShape="1">
            <a:blip r:embed="rId10">
              <a:alphaModFix/>
            </a:blip>
            <a:srcRect/>
            <a:stretch/>
          </p:blipFill>
          <p:spPr>
            <a:xfrm>
              <a:off x="3480758" y="1469415"/>
              <a:ext cx="639214" cy="432586"/>
            </a:xfrm>
            <a:prstGeom prst="rect">
              <a:avLst/>
            </a:prstGeom>
            <a:noFill/>
            <a:ln>
              <a:noFill/>
            </a:ln>
          </p:spPr>
        </p:pic>
        <p:pic>
          <p:nvPicPr>
            <p:cNvPr id="454" name="Shape 454"/>
            <p:cNvPicPr preferRelativeResize="0"/>
            <p:nvPr/>
          </p:nvPicPr>
          <p:blipFill rotWithShape="1">
            <a:blip r:embed="rId11">
              <a:alphaModFix/>
            </a:blip>
            <a:srcRect/>
            <a:stretch/>
          </p:blipFill>
          <p:spPr>
            <a:xfrm>
              <a:off x="2746827" y="1453012"/>
              <a:ext cx="582242" cy="445554"/>
            </a:xfrm>
            <a:prstGeom prst="rect">
              <a:avLst/>
            </a:prstGeom>
            <a:noFill/>
            <a:ln>
              <a:noFill/>
            </a:ln>
          </p:spPr>
        </p:pic>
        <p:pic>
          <p:nvPicPr>
            <p:cNvPr id="455" name="Shape 455" descr="Java_logo.png"/>
            <p:cNvPicPr preferRelativeResize="0"/>
            <p:nvPr/>
          </p:nvPicPr>
          <p:blipFill rotWithShape="1">
            <a:blip r:embed="rId12">
              <a:alphaModFix/>
            </a:blip>
            <a:srcRect/>
            <a:stretch/>
          </p:blipFill>
          <p:spPr>
            <a:xfrm>
              <a:off x="2347514" y="693749"/>
              <a:ext cx="518799" cy="518799"/>
            </a:xfrm>
            <a:prstGeom prst="rect">
              <a:avLst/>
            </a:prstGeom>
            <a:noFill/>
            <a:ln>
              <a:noFill/>
            </a:ln>
          </p:spPr>
        </p:pic>
        <p:pic>
          <p:nvPicPr>
            <p:cNvPr id="456" name="Shape 456" descr="microsoft_.net_.gif"/>
            <p:cNvPicPr preferRelativeResize="0"/>
            <p:nvPr/>
          </p:nvPicPr>
          <p:blipFill rotWithShape="1">
            <a:blip r:embed="rId13">
              <a:alphaModFix/>
            </a:blip>
            <a:srcRect/>
            <a:stretch/>
          </p:blipFill>
          <p:spPr>
            <a:xfrm>
              <a:off x="2925171" y="787547"/>
              <a:ext cx="377555" cy="377555"/>
            </a:xfrm>
            <a:prstGeom prst="rect">
              <a:avLst/>
            </a:prstGeom>
            <a:noFill/>
            <a:ln>
              <a:noFill/>
            </a:ln>
          </p:spPr>
        </p:pic>
        <p:pic>
          <p:nvPicPr>
            <p:cNvPr id="457" name="Shape 457" descr="nodejs.png"/>
            <p:cNvPicPr preferRelativeResize="0"/>
            <p:nvPr/>
          </p:nvPicPr>
          <p:blipFill rotWithShape="1">
            <a:blip r:embed="rId14">
              <a:alphaModFix/>
            </a:blip>
            <a:srcRect/>
            <a:stretch/>
          </p:blipFill>
          <p:spPr>
            <a:xfrm>
              <a:off x="3456422" y="797849"/>
              <a:ext cx="389441" cy="389441"/>
            </a:xfrm>
            <a:prstGeom prst="rect">
              <a:avLst/>
            </a:prstGeom>
            <a:noFill/>
            <a:ln>
              <a:noFill/>
            </a:ln>
          </p:spPr>
        </p:pic>
        <p:pic>
          <p:nvPicPr>
            <p:cNvPr id="458" name="Shape 458"/>
            <p:cNvPicPr preferRelativeResize="0"/>
            <p:nvPr/>
          </p:nvPicPr>
          <p:blipFill rotWithShape="1">
            <a:blip r:embed="rId15">
              <a:alphaModFix/>
            </a:blip>
            <a:srcRect/>
            <a:stretch/>
          </p:blipFill>
          <p:spPr>
            <a:xfrm>
              <a:off x="4020470" y="967687"/>
              <a:ext cx="187477" cy="50678"/>
            </a:xfrm>
            <a:prstGeom prst="rect">
              <a:avLst/>
            </a:prstGeom>
            <a:noFill/>
            <a:ln>
              <a:noFill/>
            </a:ln>
          </p:spPr>
        </p:pic>
        <p:sp>
          <p:nvSpPr>
            <p:cNvPr id="459" name="Shape 459"/>
            <p:cNvSpPr txBox="1"/>
            <p:nvPr/>
          </p:nvSpPr>
          <p:spPr>
            <a:xfrm>
              <a:off x="2208782" y="277798"/>
              <a:ext cx="1356035"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DEVELOPMENT</a:t>
              </a:r>
            </a:p>
          </p:txBody>
        </p:sp>
        <p:sp>
          <p:nvSpPr>
            <p:cNvPr id="460" name="Shape 460"/>
            <p:cNvSpPr/>
            <p:nvPr/>
          </p:nvSpPr>
          <p:spPr>
            <a:xfrm>
              <a:off x="2481824" y="2137519"/>
              <a:ext cx="425786" cy="425786"/>
            </a:xfrm>
            <a:prstGeom prst="ellipse">
              <a:avLst/>
            </a:prstGeom>
            <a:solidFill>
              <a:srgbClr val="D3EAE6"/>
            </a:solidFill>
            <a:ln w="12700" cap="flat" cmpd="sng">
              <a:solidFill>
                <a:srgbClr val="58C6B8"/>
              </a:solidFill>
              <a:prstDash val="solid"/>
              <a:round/>
              <a:headEnd type="none" w="med" len="med"/>
              <a:tailEnd type="none" w="med" len="med"/>
            </a:ln>
          </p:spPr>
          <p:txBody>
            <a:bodyPr wrap="square" lIns="0" tIns="0" rIns="0" bIns="0" anchor="ctr" anchorCtr="0">
              <a:noAutofit/>
            </a:bodyPr>
            <a:lstStyle/>
            <a:p>
              <a:pPr marL="0" marR="0" lvl="0" indent="0" algn="ctr" rtl="0">
                <a:spcBef>
                  <a:spcPts val="0"/>
                </a:spcBef>
                <a:buSzPct val="25000"/>
                <a:buNone/>
              </a:pPr>
              <a:r>
                <a:rPr lang="en-US" sz="700" b="1">
                  <a:solidFill>
                    <a:schemeClr val="accent1"/>
                  </a:solidFill>
                  <a:latin typeface="Arial"/>
                  <a:ea typeface="Arial"/>
                  <a:cs typeface="Arial"/>
                  <a:sym typeface="Arial"/>
                </a:rPr>
                <a:t>Native</a:t>
              </a:r>
            </a:p>
          </p:txBody>
        </p:sp>
        <p:sp>
          <p:nvSpPr>
            <p:cNvPr id="461" name="Shape 461"/>
            <p:cNvSpPr/>
            <p:nvPr/>
          </p:nvSpPr>
          <p:spPr>
            <a:xfrm>
              <a:off x="3067369" y="2127022"/>
              <a:ext cx="425786" cy="425786"/>
            </a:xfrm>
            <a:prstGeom prst="ellipse">
              <a:avLst/>
            </a:prstGeom>
            <a:solidFill>
              <a:srgbClr val="E0E0E0"/>
            </a:solidFill>
            <a:ln w="12700" cap="flat" cmpd="sng">
              <a:solidFill>
                <a:srgbClr val="BFBFBF"/>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dirty="0">
                  <a:solidFill>
                    <a:srgbClr val="909090"/>
                  </a:solidFill>
                  <a:latin typeface="Arial"/>
                  <a:ea typeface="Arial"/>
                  <a:cs typeface="Arial"/>
                  <a:sym typeface="Arial"/>
                </a:rPr>
                <a:t>User</a:t>
              </a:r>
              <a:br>
                <a:rPr lang="en-US" sz="700" b="1" dirty="0">
                  <a:solidFill>
                    <a:srgbClr val="909090"/>
                  </a:solidFill>
                  <a:latin typeface="Arial"/>
                  <a:ea typeface="Arial"/>
                  <a:cs typeface="Arial"/>
                  <a:sym typeface="Arial"/>
                </a:rPr>
              </a:br>
              <a:r>
                <a:rPr lang="en-US" sz="700" b="1" dirty="0">
                  <a:solidFill>
                    <a:srgbClr val="909090"/>
                  </a:solidFill>
                  <a:latin typeface="Arial"/>
                  <a:ea typeface="Arial"/>
                  <a:cs typeface="Arial"/>
                  <a:sym typeface="Arial"/>
                </a:rPr>
                <a:t>Provided</a:t>
              </a:r>
            </a:p>
          </p:txBody>
        </p:sp>
        <p:sp>
          <p:nvSpPr>
            <p:cNvPr id="462" name="Shape 462"/>
            <p:cNvSpPr/>
            <p:nvPr/>
          </p:nvSpPr>
          <p:spPr>
            <a:xfrm>
              <a:off x="3654341" y="2137519"/>
              <a:ext cx="425786" cy="425786"/>
            </a:xfrm>
            <a:prstGeom prst="ellipse">
              <a:avLst/>
            </a:prstGeom>
            <a:solidFill>
              <a:srgbClr val="D9D9E5"/>
            </a:solidFill>
            <a:ln w="12700" cap="flat" cmpd="sng">
              <a:solidFill>
                <a:srgbClr val="8893B4"/>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a:solidFill>
                    <a:srgbClr val="7F7F7F"/>
                  </a:solidFill>
                  <a:latin typeface="Arial"/>
                  <a:ea typeface="Arial"/>
                  <a:cs typeface="Arial"/>
                  <a:sym typeface="Arial"/>
                </a:rPr>
                <a:t>Partner</a:t>
              </a:r>
            </a:p>
          </p:txBody>
        </p:sp>
      </p:grpSp>
      <p:pic>
        <p:nvPicPr>
          <p:cNvPr id="463" name="Shape 463"/>
          <p:cNvPicPr preferRelativeResize="0"/>
          <p:nvPr/>
        </p:nvPicPr>
        <p:blipFill rotWithShape="1">
          <a:blip r:embed="rId16">
            <a:alphaModFix/>
          </a:blip>
          <a:srcRect/>
          <a:stretch/>
        </p:blipFill>
        <p:spPr>
          <a:xfrm>
            <a:off x="2730609" y="3282254"/>
            <a:ext cx="336550" cy="297341"/>
          </a:xfrm>
          <a:prstGeom prst="rect">
            <a:avLst/>
          </a:prstGeom>
          <a:noFill/>
          <a:ln>
            <a:noFill/>
          </a:ln>
        </p:spPr>
      </p:pic>
      <p:grpSp>
        <p:nvGrpSpPr>
          <p:cNvPr id="464" name="Shape 464"/>
          <p:cNvGrpSpPr/>
          <p:nvPr/>
        </p:nvGrpSpPr>
        <p:grpSpPr>
          <a:xfrm>
            <a:off x="4656320" y="277798"/>
            <a:ext cx="3198195" cy="2485250"/>
            <a:chOff x="4656320" y="277798"/>
            <a:chExt cx="3198195" cy="2485250"/>
          </a:xfrm>
        </p:grpSpPr>
        <p:pic>
          <p:nvPicPr>
            <p:cNvPr id="465" name="Shape 465"/>
            <p:cNvPicPr preferRelativeResize="0"/>
            <p:nvPr/>
          </p:nvPicPr>
          <p:blipFill rotWithShape="1">
            <a:blip r:embed="rId9">
              <a:alphaModFix/>
            </a:blip>
            <a:srcRect/>
            <a:stretch/>
          </p:blipFill>
          <p:spPr>
            <a:xfrm>
              <a:off x="4656320" y="574736"/>
              <a:ext cx="3166342" cy="2188312"/>
            </a:xfrm>
            <a:prstGeom prst="rect">
              <a:avLst/>
            </a:prstGeom>
            <a:noFill/>
            <a:ln>
              <a:noFill/>
            </a:ln>
          </p:spPr>
        </p:pic>
        <p:sp>
          <p:nvSpPr>
            <p:cNvPr id="466" name="Shape 466"/>
            <p:cNvSpPr txBox="1"/>
            <p:nvPr/>
          </p:nvSpPr>
          <p:spPr>
            <a:xfrm>
              <a:off x="4778413" y="779743"/>
              <a:ext cx="1420105"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App Deployment</a:t>
              </a:r>
            </a:p>
            <a:p>
              <a:pPr marL="0" marR="0" lvl="0" indent="0" algn="l" rtl="0">
                <a:spcBef>
                  <a:spcPts val="0"/>
                </a:spcBef>
                <a:buSzPct val="25000"/>
                <a:buNone/>
              </a:pPr>
              <a:r>
                <a:rPr lang="en-US" sz="1200" b="1">
                  <a:solidFill>
                    <a:srgbClr val="008774"/>
                  </a:solidFill>
                  <a:latin typeface="Arial"/>
                  <a:ea typeface="Arial"/>
                  <a:cs typeface="Arial"/>
                  <a:sym typeface="Arial"/>
                </a:rPr>
                <a:t>&amp; Management</a:t>
              </a:r>
            </a:p>
          </p:txBody>
        </p:sp>
        <p:sp>
          <p:nvSpPr>
            <p:cNvPr id="467" name="Shape 467"/>
            <p:cNvSpPr txBox="1"/>
            <p:nvPr/>
          </p:nvSpPr>
          <p:spPr>
            <a:xfrm>
              <a:off x="4778413" y="1510992"/>
              <a:ext cx="1004276"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Availability</a:t>
              </a:r>
            </a:p>
          </p:txBody>
        </p:sp>
        <p:sp>
          <p:nvSpPr>
            <p:cNvPr id="468" name="Shape 468"/>
            <p:cNvSpPr txBox="1"/>
            <p:nvPr/>
          </p:nvSpPr>
          <p:spPr>
            <a:xfrm>
              <a:off x="4778413" y="2147737"/>
              <a:ext cx="1283274"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Visibility &amp;</a:t>
              </a:r>
            </a:p>
            <a:p>
              <a:pPr marL="0" marR="0" lvl="0" indent="0" algn="l" rtl="0">
                <a:spcBef>
                  <a:spcPts val="0"/>
                </a:spcBef>
                <a:buSzPct val="25000"/>
                <a:buNone/>
              </a:pPr>
              <a:r>
                <a:rPr lang="en-US" sz="1200" b="1">
                  <a:solidFill>
                    <a:srgbClr val="008774"/>
                  </a:solidFill>
                  <a:latin typeface="Arial"/>
                  <a:ea typeface="Arial"/>
                  <a:cs typeface="Arial"/>
                  <a:sym typeface="Arial"/>
                </a:rPr>
                <a:t>Administration</a:t>
              </a:r>
            </a:p>
          </p:txBody>
        </p:sp>
        <p:sp>
          <p:nvSpPr>
            <p:cNvPr id="469" name="Shape 469"/>
            <p:cNvSpPr txBox="1"/>
            <p:nvPr/>
          </p:nvSpPr>
          <p:spPr>
            <a:xfrm>
              <a:off x="6791949" y="806647"/>
              <a:ext cx="943062" cy="4001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CI/CD Tools,</a:t>
              </a:r>
            </a:p>
            <a:p>
              <a:pPr marL="0" marR="0" lvl="0" indent="0" algn="l" rtl="0">
                <a:spcBef>
                  <a:spcPts val="0"/>
                </a:spcBef>
                <a:buSzPct val="25000"/>
                <a:buNone/>
              </a:pPr>
              <a:r>
                <a:rPr lang="en-US" sz="1000" b="1">
                  <a:solidFill>
                    <a:srgbClr val="868686"/>
                  </a:solidFill>
                  <a:latin typeface="Arial"/>
                  <a:ea typeface="Arial"/>
                  <a:cs typeface="Arial"/>
                  <a:sym typeface="Arial"/>
                </a:rPr>
                <a:t>ID, Security</a:t>
              </a:r>
            </a:p>
          </p:txBody>
        </p:sp>
        <p:sp>
          <p:nvSpPr>
            <p:cNvPr id="470" name="Shape 470"/>
            <p:cNvSpPr txBox="1"/>
            <p:nvPr/>
          </p:nvSpPr>
          <p:spPr>
            <a:xfrm>
              <a:off x="6791949" y="1356042"/>
              <a:ext cx="908019"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Health, Metrics</a:t>
              </a:r>
            </a:p>
            <a:p>
              <a:pPr marL="0" marR="0" lvl="0" indent="0" algn="l" rtl="0">
                <a:spcBef>
                  <a:spcPts val="0"/>
                </a:spcBef>
                <a:buSzPct val="25000"/>
                <a:buNone/>
              </a:pPr>
              <a:r>
                <a:rPr lang="en-US" sz="1000" b="1">
                  <a:solidFill>
                    <a:srgbClr val="868686"/>
                  </a:solidFill>
                  <a:latin typeface="Arial"/>
                  <a:ea typeface="Arial"/>
                  <a:cs typeface="Arial"/>
                  <a:sym typeface="Arial"/>
                </a:rPr>
                <a:t>Patching</a:t>
              </a:r>
            </a:p>
          </p:txBody>
        </p:sp>
        <p:sp>
          <p:nvSpPr>
            <p:cNvPr id="471" name="Shape 471"/>
            <p:cNvSpPr txBox="1"/>
            <p:nvPr/>
          </p:nvSpPr>
          <p:spPr>
            <a:xfrm>
              <a:off x="6791949" y="2061679"/>
              <a:ext cx="1062566"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Apps &amp; Platform</a:t>
              </a:r>
            </a:p>
            <a:p>
              <a:pPr marL="0" marR="0" lvl="0" indent="0" algn="l" rtl="0">
                <a:spcBef>
                  <a:spcPts val="0"/>
                </a:spcBef>
                <a:buSzPct val="25000"/>
                <a:buNone/>
              </a:pPr>
              <a:r>
                <a:rPr lang="en-US" sz="1000" b="1">
                  <a:solidFill>
                    <a:srgbClr val="868686"/>
                  </a:solidFill>
                  <a:latin typeface="Arial"/>
                  <a:ea typeface="Arial"/>
                  <a:cs typeface="Arial"/>
                  <a:sym typeface="Arial"/>
                </a:rPr>
                <a:t>Dashboards</a:t>
              </a:r>
            </a:p>
          </p:txBody>
        </p:sp>
        <p:pic>
          <p:nvPicPr>
            <p:cNvPr id="472" name="Shape 472"/>
            <p:cNvPicPr preferRelativeResize="0"/>
            <p:nvPr/>
          </p:nvPicPr>
          <p:blipFill rotWithShape="1">
            <a:blip r:embed="rId17">
              <a:alphaModFix/>
            </a:blip>
            <a:srcRect/>
            <a:stretch/>
          </p:blipFill>
          <p:spPr>
            <a:xfrm>
              <a:off x="6211960" y="2153433"/>
              <a:ext cx="540989" cy="392745"/>
            </a:xfrm>
            <a:prstGeom prst="rect">
              <a:avLst/>
            </a:prstGeom>
            <a:noFill/>
            <a:ln>
              <a:noFill/>
            </a:ln>
          </p:spPr>
        </p:pic>
        <p:pic>
          <p:nvPicPr>
            <p:cNvPr id="473" name="Shape 473"/>
            <p:cNvPicPr preferRelativeResize="0"/>
            <p:nvPr/>
          </p:nvPicPr>
          <p:blipFill rotWithShape="1">
            <a:blip r:embed="rId18">
              <a:alphaModFix/>
            </a:blip>
            <a:srcRect/>
            <a:stretch/>
          </p:blipFill>
          <p:spPr>
            <a:xfrm>
              <a:off x="6211960" y="1451684"/>
              <a:ext cx="540989" cy="392745"/>
            </a:xfrm>
            <a:prstGeom prst="rect">
              <a:avLst/>
            </a:prstGeom>
            <a:noFill/>
            <a:ln>
              <a:noFill/>
            </a:ln>
          </p:spPr>
        </p:pic>
        <p:pic>
          <p:nvPicPr>
            <p:cNvPr id="474" name="Shape 474"/>
            <p:cNvPicPr preferRelativeResize="0"/>
            <p:nvPr/>
          </p:nvPicPr>
          <p:blipFill rotWithShape="1">
            <a:blip r:embed="rId19">
              <a:alphaModFix/>
            </a:blip>
            <a:srcRect/>
            <a:stretch/>
          </p:blipFill>
          <p:spPr>
            <a:xfrm>
              <a:off x="6211960" y="782322"/>
              <a:ext cx="540989" cy="392745"/>
            </a:xfrm>
            <a:prstGeom prst="rect">
              <a:avLst/>
            </a:prstGeom>
            <a:noFill/>
            <a:ln>
              <a:noFill/>
            </a:ln>
          </p:spPr>
        </p:pic>
        <p:sp>
          <p:nvSpPr>
            <p:cNvPr id="475" name="Shape 475"/>
            <p:cNvSpPr txBox="1"/>
            <p:nvPr/>
          </p:nvSpPr>
          <p:spPr>
            <a:xfrm>
              <a:off x="5599218" y="277798"/>
              <a:ext cx="1182235" cy="276999"/>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1200" dirty="0">
                  <a:solidFill>
                    <a:schemeClr val="dk2"/>
                  </a:solidFill>
                  <a:latin typeface="Arial"/>
                  <a:ea typeface="Arial"/>
                  <a:cs typeface="Arial"/>
                  <a:sym typeface="Arial"/>
                </a:rPr>
                <a:t>OPERATIONS</a:t>
              </a:r>
            </a:p>
          </p:txBody>
        </p:sp>
      </p:grpSp>
      <p:sp>
        <p:nvSpPr>
          <p:cNvPr id="476" name="Shape 476"/>
          <p:cNvSpPr/>
          <p:nvPr/>
        </p:nvSpPr>
        <p:spPr>
          <a:xfrm>
            <a:off x="9144000" y="2095252"/>
            <a:ext cx="2121573" cy="3016211"/>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Arial"/>
                <a:ea typeface="Arial"/>
                <a:cs typeface="Arial"/>
                <a:sym typeface="Arial"/>
              </a:rPr>
              <a:t>Exploratory Questions: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Ask the VP if they agree with value line and their view of their world is.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Ask them what parts of their job is most visible to the outside &amp; external teams</a:t>
            </a:r>
          </a:p>
          <a:p>
            <a:pPr marL="285750" marR="0" lvl="0" indent="-285750" algn="l" rtl="0">
              <a:spcBef>
                <a:spcPts val="0"/>
              </a:spcBef>
              <a:buClr>
                <a:schemeClr val="dk1"/>
              </a:buClr>
              <a:buSzPct val="100000"/>
              <a:buFont typeface="Arial"/>
              <a:buChar char="•"/>
            </a:pPr>
            <a:r>
              <a:rPr lang="en-US" sz="1400">
                <a:solidFill>
                  <a:schemeClr val="dk1"/>
                </a:solidFill>
                <a:latin typeface="Arial"/>
                <a:ea typeface="Arial"/>
                <a:cs typeface="Arial"/>
                <a:sym typeface="Arial"/>
              </a:rPr>
              <a:t>What aspects of their job are important to them?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10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sldNum" idx="12"/>
          </p:nvPr>
        </p:nvSpPr>
        <p:spPr>
          <a:xfrm>
            <a:off x="48247" y="4861463"/>
            <a:ext cx="373338" cy="273844"/>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9</a:t>
            </a:fld>
            <a:endParaRPr lang="en-US" sz="900">
              <a:solidFill>
                <a:srgbClr val="A5A5A5"/>
              </a:solidFill>
              <a:latin typeface="Arial"/>
              <a:ea typeface="Arial"/>
              <a:cs typeface="Arial"/>
              <a:sym typeface="Arial"/>
            </a:endParaRPr>
          </a:p>
        </p:txBody>
      </p:sp>
      <p:grpSp>
        <p:nvGrpSpPr>
          <p:cNvPr id="483" name="Shape 483"/>
          <p:cNvGrpSpPr/>
          <p:nvPr/>
        </p:nvGrpSpPr>
        <p:grpSpPr>
          <a:xfrm>
            <a:off x="1265420" y="3046398"/>
            <a:ext cx="6482662" cy="1422044"/>
            <a:chOff x="1265420" y="3046398"/>
            <a:chExt cx="6482662" cy="1422044"/>
          </a:xfrm>
        </p:grpSpPr>
        <p:pic>
          <p:nvPicPr>
            <p:cNvPr id="484" name="Shape 484"/>
            <p:cNvPicPr preferRelativeResize="0"/>
            <p:nvPr/>
          </p:nvPicPr>
          <p:blipFill rotWithShape="1">
            <a:blip r:embed="rId3">
              <a:alphaModFix/>
            </a:blip>
            <a:srcRect/>
            <a:stretch/>
          </p:blipFill>
          <p:spPr>
            <a:xfrm>
              <a:off x="1265420" y="3046398"/>
              <a:ext cx="6482662" cy="1422044"/>
            </a:xfrm>
            <a:prstGeom prst="rect">
              <a:avLst/>
            </a:prstGeom>
            <a:noFill/>
            <a:ln>
              <a:noFill/>
            </a:ln>
          </p:spPr>
        </p:pic>
        <p:pic>
          <p:nvPicPr>
            <p:cNvPr id="485" name="Shape 485" descr="imgres.jpg"/>
            <p:cNvPicPr preferRelativeResize="0"/>
            <p:nvPr/>
          </p:nvPicPr>
          <p:blipFill rotWithShape="1">
            <a:blip r:embed="rId4">
              <a:alphaModFix/>
            </a:blip>
            <a:srcRect/>
            <a:stretch/>
          </p:blipFill>
          <p:spPr>
            <a:xfrm>
              <a:off x="3170075" y="3247107"/>
              <a:ext cx="293821" cy="347765"/>
            </a:xfrm>
            <a:prstGeom prst="rect">
              <a:avLst/>
            </a:prstGeom>
            <a:noFill/>
            <a:ln>
              <a:noFill/>
            </a:ln>
          </p:spPr>
        </p:pic>
        <p:sp>
          <p:nvSpPr>
            <p:cNvPr id="486" name="Shape 486"/>
            <p:cNvSpPr txBox="1"/>
            <p:nvPr/>
          </p:nvSpPr>
          <p:spPr>
            <a:xfrm>
              <a:off x="1426305" y="3159415"/>
              <a:ext cx="91142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Operating </a:t>
              </a:r>
            </a:p>
            <a:p>
              <a:pPr marL="0" marR="0" lvl="0" indent="0" algn="l" rtl="0">
                <a:spcBef>
                  <a:spcPts val="0"/>
                </a:spcBef>
                <a:buSzPct val="25000"/>
                <a:buNone/>
              </a:pPr>
              <a:r>
                <a:rPr lang="en-US" sz="1200" b="1">
                  <a:solidFill>
                    <a:srgbClr val="008774"/>
                  </a:solidFill>
                  <a:latin typeface="Arial"/>
                  <a:ea typeface="Arial"/>
                  <a:cs typeface="Arial"/>
                  <a:sym typeface="Arial"/>
                </a:rPr>
                <a:t>System</a:t>
              </a:r>
            </a:p>
          </p:txBody>
        </p:sp>
        <p:sp>
          <p:nvSpPr>
            <p:cNvPr id="487" name="Shape 487"/>
            <p:cNvSpPr txBox="1"/>
            <p:nvPr/>
          </p:nvSpPr>
          <p:spPr>
            <a:xfrm>
              <a:off x="3564817" y="3916735"/>
              <a:ext cx="1035710"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Cloud API</a:t>
              </a:r>
            </a:p>
          </p:txBody>
        </p:sp>
        <p:sp>
          <p:nvSpPr>
            <p:cNvPr id="488" name="Shape 488"/>
            <p:cNvSpPr txBox="1"/>
            <p:nvPr/>
          </p:nvSpPr>
          <p:spPr>
            <a:xfrm>
              <a:off x="4197640" y="3264385"/>
              <a:ext cx="2249684" cy="3077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b="1">
                  <a:solidFill>
                    <a:srgbClr val="008774"/>
                  </a:solidFill>
                  <a:latin typeface="Arial"/>
                  <a:ea typeface="Arial"/>
                  <a:cs typeface="Arial"/>
                  <a:sym typeface="Arial"/>
                </a:rPr>
                <a:t>Container Orchestration</a:t>
              </a:r>
            </a:p>
          </p:txBody>
        </p:sp>
        <p:pic>
          <p:nvPicPr>
            <p:cNvPr id="489" name="Shape 489"/>
            <p:cNvPicPr preferRelativeResize="0"/>
            <p:nvPr/>
          </p:nvPicPr>
          <p:blipFill rotWithShape="1">
            <a:blip r:embed="rId5">
              <a:alphaModFix/>
            </a:blip>
            <a:srcRect/>
            <a:stretch/>
          </p:blipFill>
          <p:spPr>
            <a:xfrm>
              <a:off x="4730136" y="3886190"/>
              <a:ext cx="592622" cy="354592"/>
            </a:xfrm>
            <a:prstGeom prst="rect">
              <a:avLst/>
            </a:prstGeom>
            <a:noFill/>
            <a:ln>
              <a:noFill/>
            </a:ln>
          </p:spPr>
        </p:pic>
        <p:pic>
          <p:nvPicPr>
            <p:cNvPr id="490" name="Shape 490"/>
            <p:cNvPicPr preferRelativeResize="0"/>
            <p:nvPr/>
          </p:nvPicPr>
          <p:blipFill rotWithShape="1">
            <a:blip r:embed="rId6">
              <a:alphaModFix/>
            </a:blip>
            <a:srcRect/>
            <a:stretch/>
          </p:blipFill>
          <p:spPr>
            <a:xfrm>
              <a:off x="6447324" y="3152533"/>
              <a:ext cx="442855" cy="466955"/>
            </a:xfrm>
            <a:prstGeom prst="rect">
              <a:avLst/>
            </a:prstGeom>
            <a:noFill/>
            <a:ln>
              <a:noFill/>
            </a:ln>
          </p:spPr>
        </p:pic>
      </p:grpSp>
      <p:pic>
        <p:nvPicPr>
          <p:cNvPr id="491" name="Shape 491"/>
          <p:cNvPicPr preferRelativeResize="0"/>
          <p:nvPr/>
        </p:nvPicPr>
        <p:blipFill rotWithShape="1">
          <a:blip r:embed="rId7">
            <a:alphaModFix/>
          </a:blip>
          <a:srcRect/>
          <a:stretch/>
        </p:blipFill>
        <p:spPr>
          <a:xfrm>
            <a:off x="2000460" y="4416964"/>
            <a:ext cx="4873112" cy="456347"/>
          </a:xfrm>
          <a:prstGeom prst="rect">
            <a:avLst/>
          </a:prstGeom>
          <a:noFill/>
          <a:ln>
            <a:noFill/>
          </a:ln>
        </p:spPr>
      </p:pic>
      <p:pic>
        <p:nvPicPr>
          <p:cNvPr id="492" name="Shape 492"/>
          <p:cNvPicPr preferRelativeResize="0"/>
          <p:nvPr/>
        </p:nvPicPr>
        <p:blipFill rotWithShape="1">
          <a:blip r:embed="rId8">
            <a:alphaModFix/>
          </a:blip>
          <a:srcRect/>
          <a:stretch/>
        </p:blipFill>
        <p:spPr>
          <a:xfrm>
            <a:off x="240966" y="217325"/>
            <a:ext cx="977509" cy="4294537"/>
          </a:xfrm>
          <a:prstGeom prst="rect">
            <a:avLst/>
          </a:prstGeom>
          <a:noFill/>
          <a:ln>
            <a:noFill/>
          </a:ln>
        </p:spPr>
      </p:pic>
      <p:pic>
        <p:nvPicPr>
          <p:cNvPr id="493" name="Shape 493"/>
          <p:cNvPicPr preferRelativeResize="0"/>
          <p:nvPr/>
        </p:nvPicPr>
        <p:blipFill rotWithShape="1">
          <a:blip r:embed="rId9">
            <a:alphaModFix/>
          </a:blip>
          <a:srcRect/>
          <a:stretch/>
        </p:blipFill>
        <p:spPr>
          <a:xfrm>
            <a:off x="2730609" y="3282254"/>
            <a:ext cx="336550" cy="297341"/>
          </a:xfrm>
          <a:prstGeom prst="rect">
            <a:avLst/>
          </a:prstGeom>
          <a:noFill/>
          <a:ln>
            <a:noFill/>
          </a:ln>
        </p:spPr>
      </p:pic>
      <p:grpSp>
        <p:nvGrpSpPr>
          <p:cNvPr id="494" name="Shape 494"/>
          <p:cNvGrpSpPr/>
          <p:nvPr/>
        </p:nvGrpSpPr>
        <p:grpSpPr>
          <a:xfrm>
            <a:off x="4656320" y="277798"/>
            <a:ext cx="3198195" cy="2485250"/>
            <a:chOff x="4656320" y="277798"/>
            <a:chExt cx="3198195" cy="2485250"/>
          </a:xfrm>
        </p:grpSpPr>
        <p:pic>
          <p:nvPicPr>
            <p:cNvPr id="495" name="Shape 495"/>
            <p:cNvPicPr preferRelativeResize="0"/>
            <p:nvPr/>
          </p:nvPicPr>
          <p:blipFill rotWithShape="1">
            <a:blip r:embed="rId10">
              <a:alphaModFix/>
            </a:blip>
            <a:srcRect/>
            <a:stretch/>
          </p:blipFill>
          <p:spPr>
            <a:xfrm>
              <a:off x="4656320" y="574736"/>
              <a:ext cx="3166342" cy="2188312"/>
            </a:xfrm>
            <a:prstGeom prst="rect">
              <a:avLst/>
            </a:prstGeom>
            <a:noFill/>
            <a:ln>
              <a:noFill/>
            </a:ln>
          </p:spPr>
        </p:pic>
        <p:sp>
          <p:nvSpPr>
            <p:cNvPr id="496" name="Shape 496"/>
            <p:cNvSpPr txBox="1"/>
            <p:nvPr/>
          </p:nvSpPr>
          <p:spPr>
            <a:xfrm>
              <a:off x="4778413" y="779743"/>
              <a:ext cx="1420105"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App Deployment</a:t>
              </a:r>
            </a:p>
            <a:p>
              <a:pPr marL="0" marR="0" lvl="0" indent="0" algn="l" rtl="0">
                <a:spcBef>
                  <a:spcPts val="0"/>
                </a:spcBef>
                <a:buSzPct val="25000"/>
                <a:buNone/>
              </a:pPr>
              <a:r>
                <a:rPr lang="en-US" sz="1200" b="1">
                  <a:solidFill>
                    <a:srgbClr val="008774"/>
                  </a:solidFill>
                  <a:latin typeface="Arial"/>
                  <a:ea typeface="Arial"/>
                  <a:cs typeface="Arial"/>
                  <a:sym typeface="Arial"/>
                </a:rPr>
                <a:t>&amp; Management</a:t>
              </a:r>
            </a:p>
          </p:txBody>
        </p:sp>
        <p:sp>
          <p:nvSpPr>
            <p:cNvPr id="497" name="Shape 497"/>
            <p:cNvSpPr txBox="1"/>
            <p:nvPr/>
          </p:nvSpPr>
          <p:spPr>
            <a:xfrm>
              <a:off x="4778413" y="1510992"/>
              <a:ext cx="1004276"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Availability</a:t>
              </a:r>
            </a:p>
          </p:txBody>
        </p:sp>
        <p:sp>
          <p:nvSpPr>
            <p:cNvPr id="498" name="Shape 498"/>
            <p:cNvSpPr txBox="1"/>
            <p:nvPr/>
          </p:nvSpPr>
          <p:spPr>
            <a:xfrm>
              <a:off x="4778413" y="2147737"/>
              <a:ext cx="1283274"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Visibility &amp;</a:t>
              </a:r>
            </a:p>
            <a:p>
              <a:pPr marL="0" marR="0" lvl="0" indent="0" algn="l" rtl="0">
                <a:spcBef>
                  <a:spcPts val="0"/>
                </a:spcBef>
                <a:buSzPct val="25000"/>
                <a:buNone/>
              </a:pPr>
              <a:r>
                <a:rPr lang="en-US" sz="1200" b="1">
                  <a:solidFill>
                    <a:srgbClr val="008774"/>
                  </a:solidFill>
                  <a:latin typeface="Arial"/>
                  <a:ea typeface="Arial"/>
                  <a:cs typeface="Arial"/>
                  <a:sym typeface="Arial"/>
                </a:rPr>
                <a:t>Administration</a:t>
              </a:r>
            </a:p>
          </p:txBody>
        </p:sp>
        <p:sp>
          <p:nvSpPr>
            <p:cNvPr id="499" name="Shape 499"/>
            <p:cNvSpPr txBox="1"/>
            <p:nvPr/>
          </p:nvSpPr>
          <p:spPr>
            <a:xfrm>
              <a:off x="6791949" y="806647"/>
              <a:ext cx="943062" cy="40011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CI/CD Tools,</a:t>
              </a:r>
            </a:p>
            <a:p>
              <a:pPr marL="0" marR="0" lvl="0" indent="0" algn="l" rtl="0">
                <a:spcBef>
                  <a:spcPts val="0"/>
                </a:spcBef>
                <a:buSzPct val="25000"/>
                <a:buNone/>
              </a:pPr>
              <a:r>
                <a:rPr lang="en-US" sz="1000" b="1">
                  <a:solidFill>
                    <a:srgbClr val="868686"/>
                  </a:solidFill>
                  <a:latin typeface="Arial"/>
                  <a:ea typeface="Arial"/>
                  <a:cs typeface="Arial"/>
                  <a:sym typeface="Arial"/>
                </a:rPr>
                <a:t>ID, Security</a:t>
              </a:r>
            </a:p>
          </p:txBody>
        </p:sp>
        <p:sp>
          <p:nvSpPr>
            <p:cNvPr id="500" name="Shape 500"/>
            <p:cNvSpPr txBox="1"/>
            <p:nvPr/>
          </p:nvSpPr>
          <p:spPr>
            <a:xfrm>
              <a:off x="6791949" y="1356042"/>
              <a:ext cx="908019"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Health, Metrics,</a:t>
              </a:r>
            </a:p>
            <a:p>
              <a:pPr marL="0" marR="0" lvl="0" indent="0" algn="l" rtl="0">
                <a:spcBef>
                  <a:spcPts val="0"/>
                </a:spcBef>
                <a:buSzPct val="25000"/>
                <a:buNone/>
              </a:pPr>
              <a:r>
                <a:rPr lang="en-US" sz="1000" b="1">
                  <a:solidFill>
                    <a:srgbClr val="868686"/>
                  </a:solidFill>
                  <a:latin typeface="Arial"/>
                  <a:ea typeface="Arial"/>
                  <a:cs typeface="Arial"/>
                  <a:sym typeface="Arial"/>
                </a:rPr>
                <a:t>Patching</a:t>
              </a:r>
            </a:p>
          </p:txBody>
        </p:sp>
        <p:sp>
          <p:nvSpPr>
            <p:cNvPr id="501" name="Shape 501"/>
            <p:cNvSpPr txBox="1"/>
            <p:nvPr/>
          </p:nvSpPr>
          <p:spPr>
            <a:xfrm>
              <a:off x="6791949" y="2061679"/>
              <a:ext cx="1062566" cy="55399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000" b="1">
                  <a:solidFill>
                    <a:srgbClr val="868686"/>
                  </a:solidFill>
                  <a:latin typeface="Arial"/>
                  <a:ea typeface="Arial"/>
                  <a:cs typeface="Arial"/>
                  <a:sym typeface="Arial"/>
                </a:rPr>
                <a:t>Apps &amp; Platform</a:t>
              </a:r>
            </a:p>
            <a:p>
              <a:pPr marL="0" marR="0" lvl="0" indent="0" algn="l" rtl="0">
                <a:spcBef>
                  <a:spcPts val="0"/>
                </a:spcBef>
                <a:buSzPct val="25000"/>
                <a:buNone/>
              </a:pPr>
              <a:r>
                <a:rPr lang="en-US" sz="1000" b="1">
                  <a:solidFill>
                    <a:srgbClr val="868686"/>
                  </a:solidFill>
                  <a:latin typeface="Arial"/>
                  <a:ea typeface="Arial"/>
                  <a:cs typeface="Arial"/>
                  <a:sym typeface="Arial"/>
                </a:rPr>
                <a:t>Dashboards</a:t>
              </a:r>
            </a:p>
          </p:txBody>
        </p:sp>
        <p:pic>
          <p:nvPicPr>
            <p:cNvPr id="502" name="Shape 502"/>
            <p:cNvPicPr preferRelativeResize="0"/>
            <p:nvPr/>
          </p:nvPicPr>
          <p:blipFill rotWithShape="1">
            <a:blip r:embed="rId11">
              <a:alphaModFix/>
            </a:blip>
            <a:srcRect/>
            <a:stretch/>
          </p:blipFill>
          <p:spPr>
            <a:xfrm>
              <a:off x="6211960" y="2153433"/>
              <a:ext cx="540989" cy="392745"/>
            </a:xfrm>
            <a:prstGeom prst="rect">
              <a:avLst/>
            </a:prstGeom>
            <a:noFill/>
            <a:ln>
              <a:noFill/>
            </a:ln>
          </p:spPr>
        </p:pic>
        <p:pic>
          <p:nvPicPr>
            <p:cNvPr id="503" name="Shape 503"/>
            <p:cNvPicPr preferRelativeResize="0"/>
            <p:nvPr/>
          </p:nvPicPr>
          <p:blipFill rotWithShape="1">
            <a:blip r:embed="rId12">
              <a:alphaModFix/>
            </a:blip>
            <a:srcRect/>
            <a:stretch/>
          </p:blipFill>
          <p:spPr>
            <a:xfrm>
              <a:off x="6211960" y="1451684"/>
              <a:ext cx="540989" cy="392745"/>
            </a:xfrm>
            <a:prstGeom prst="rect">
              <a:avLst/>
            </a:prstGeom>
            <a:noFill/>
            <a:ln>
              <a:noFill/>
            </a:ln>
          </p:spPr>
        </p:pic>
        <p:pic>
          <p:nvPicPr>
            <p:cNvPr id="504" name="Shape 504"/>
            <p:cNvPicPr preferRelativeResize="0"/>
            <p:nvPr/>
          </p:nvPicPr>
          <p:blipFill rotWithShape="1">
            <a:blip r:embed="rId13">
              <a:alphaModFix/>
            </a:blip>
            <a:srcRect/>
            <a:stretch/>
          </p:blipFill>
          <p:spPr>
            <a:xfrm>
              <a:off x="6211960" y="782322"/>
              <a:ext cx="540989" cy="392745"/>
            </a:xfrm>
            <a:prstGeom prst="rect">
              <a:avLst/>
            </a:prstGeom>
            <a:noFill/>
            <a:ln>
              <a:noFill/>
            </a:ln>
          </p:spPr>
        </p:pic>
        <p:sp>
          <p:nvSpPr>
            <p:cNvPr id="505" name="Shape 505"/>
            <p:cNvSpPr txBox="1"/>
            <p:nvPr/>
          </p:nvSpPr>
          <p:spPr>
            <a:xfrm>
              <a:off x="5599218" y="277798"/>
              <a:ext cx="1182235" cy="276999"/>
            </a:xfrm>
            <a:prstGeom prst="rect">
              <a:avLst/>
            </a:prstGeom>
            <a:noFill/>
            <a:ln>
              <a:noFill/>
            </a:ln>
          </p:spPr>
          <p:txBody>
            <a:bodyPr wrap="non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OPERATIONS</a:t>
              </a:r>
            </a:p>
          </p:txBody>
        </p:sp>
      </p:grpSp>
      <p:sp>
        <p:nvSpPr>
          <p:cNvPr id="506" name="Shape 506"/>
          <p:cNvSpPr/>
          <p:nvPr/>
        </p:nvSpPr>
        <p:spPr>
          <a:xfrm>
            <a:off x="1218866" y="217325"/>
            <a:ext cx="7255498" cy="4656839"/>
          </a:xfrm>
          <a:prstGeom prst="rect">
            <a:avLst/>
          </a:prstGeom>
          <a:solidFill>
            <a:schemeClr val="lt1">
              <a:alpha val="82745"/>
            </a:schemeClr>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dk1"/>
              </a:solidFill>
              <a:latin typeface="Arial"/>
              <a:ea typeface="Arial"/>
              <a:cs typeface="Arial"/>
              <a:sym typeface="Arial"/>
            </a:endParaRPr>
          </a:p>
        </p:txBody>
      </p:sp>
      <p:grpSp>
        <p:nvGrpSpPr>
          <p:cNvPr id="507" name="Shape 507"/>
          <p:cNvGrpSpPr/>
          <p:nvPr/>
        </p:nvGrpSpPr>
        <p:grpSpPr>
          <a:xfrm>
            <a:off x="1265420" y="553742"/>
            <a:ext cx="3166342" cy="2188312"/>
            <a:chOff x="1265420" y="574736"/>
            <a:chExt cx="3166342" cy="2188312"/>
          </a:xfrm>
        </p:grpSpPr>
        <p:pic>
          <p:nvPicPr>
            <p:cNvPr id="508" name="Shape 508"/>
            <p:cNvPicPr preferRelativeResize="0"/>
            <p:nvPr/>
          </p:nvPicPr>
          <p:blipFill rotWithShape="1">
            <a:blip r:embed="rId10">
              <a:alphaModFix/>
            </a:blip>
            <a:srcRect/>
            <a:stretch/>
          </p:blipFill>
          <p:spPr>
            <a:xfrm>
              <a:off x="1265420" y="574736"/>
              <a:ext cx="3166342" cy="2188312"/>
            </a:xfrm>
            <a:prstGeom prst="rect">
              <a:avLst/>
            </a:prstGeom>
            <a:noFill/>
            <a:ln>
              <a:noFill/>
            </a:ln>
          </p:spPr>
        </p:pic>
        <p:sp>
          <p:nvSpPr>
            <p:cNvPr id="509" name="Shape 509"/>
            <p:cNvSpPr txBox="1"/>
            <p:nvPr/>
          </p:nvSpPr>
          <p:spPr>
            <a:xfrm>
              <a:off x="1400306" y="737755"/>
              <a:ext cx="997013"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Multiple</a:t>
              </a:r>
            </a:p>
            <a:p>
              <a:pPr marL="0" marR="0" lvl="0" indent="0" algn="l" rtl="0">
                <a:spcBef>
                  <a:spcPts val="0"/>
                </a:spcBef>
                <a:buSzPct val="25000"/>
                <a:buNone/>
              </a:pPr>
              <a:r>
                <a:rPr lang="en-US" sz="1200" b="1">
                  <a:solidFill>
                    <a:srgbClr val="008774"/>
                  </a:solidFill>
                  <a:latin typeface="Arial"/>
                  <a:ea typeface="Arial"/>
                  <a:cs typeface="Arial"/>
                  <a:sym typeface="Arial"/>
                </a:rPr>
                <a:t>Languages</a:t>
              </a:r>
            </a:p>
          </p:txBody>
        </p:sp>
        <p:sp>
          <p:nvSpPr>
            <p:cNvPr id="510" name="Shape 510"/>
            <p:cNvSpPr txBox="1"/>
            <p:nvPr/>
          </p:nvSpPr>
          <p:spPr>
            <a:xfrm>
              <a:off x="1400306" y="1441939"/>
              <a:ext cx="1211239"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Microservices</a:t>
              </a:r>
            </a:p>
            <a:p>
              <a:pPr marL="0" marR="0" lvl="0" indent="0" algn="l" rtl="0">
                <a:spcBef>
                  <a:spcPts val="0"/>
                </a:spcBef>
                <a:buSzPct val="25000"/>
                <a:buNone/>
              </a:pPr>
              <a:r>
                <a:rPr lang="en-US" sz="1200" b="1">
                  <a:solidFill>
                    <a:srgbClr val="008774"/>
                  </a:solidFill>
                  <a:latin typeface="Arial"/>
                  <a:ea typeface="Arial"/>
                  <a:cs typeface="Arial"/>
                  <a:sym typeface="Arial"/>
                </a:rPr>
                <a:t>Support</a:t>
              </a:r>
            </a:p>
          </p:txBody>
        </p:sp>
        <p:sp>
          <p:nvSpPr>
            <p:cNvPr id="511" name="Shape 511"/>
            <p:cNvSpPr txBox="1"/>
            <p:nvPr/>
          </p:nvSpPr>
          <p:spPr>
            <a:xfrm>
              <a:off x="1400306" y="2116246"/>
              <a:ext cx="1074257" cy="46166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b="1">
                  <a:solidFill>
                    <a:srgbClr val="008774"/>
                  </a:solidFill>
                  <a:latin typeface="Arial"/>
                  <a:ea typeface="Arial"/>
                  <a:cs typeface="Arial"/>
                  <a:sym typeface="Arial"/>
                </a:rPr>
                <a:t>Services</a:t>
              </a:r>
            </a:p>
            <a:p>
              <a:pPr marL="0" marR="0" lvl="0" indent="0" algn="l" rtl="0">
                <a:spcBef>
                  <a:spcPts val="0"/>
                </a:spcBef>
                <a:buSzPct val="25000"/>
                <a:buNone/>
              </a:pPr>
              <a:r>
                <a:rPr lang="en-US" sz="1200" b="1">
                  <a:solidFill>
                    <a:srgbClr val="008774"/>
                  </a:solidFill>
                  <a:latin typeface="Arial"/>
                  <a:ea typeface="Arial"/>
                  <a:cs typeface="Arial"/>
                  <a:sym typeface="Arial"/>
                </a:rPr>
                <a:t>Marketplace</a:t>
              </a:r>
            </a:p>
          </p:txBody>
        </p:sp>
        <p:pic>
          <p:nvPicPr>
            <p:cNvPr id="512" name="Shape 512"/>
            <p:cNvPicPr preferRelativeResize="0"/>
            <p:nvPr/>
          </p:nvPicPr>
          <p:blipFill rotWithShape="1">
            <a:blip r:embed="rId14">
              <a:alphaModFix/>
            </a:blip>
            <a:srcRect/>
            <a:stretch/>
          </p:blipFill>
          <p:spPr>
            <a:xfrm>
              <a:off x="3480758" y="1469415"/>
              <a:ext cx="639214" cy="432586"/>
            </a:xfrm>
            <a:prstGeom prst="rect">
              <a:avLst/>
            </a:prstGeom>
            <a:noFill/>
            <a:ln>
              <a:noFill/>
            </a:ln>
          </p:spPr>
        </p:pic>
        <p:pic>
          <p:nvPicPr>
            <p:cNvPr id="513" name="Shape 513"/>
            <p:cNvPicPr preferRelativeResize="0"/>
            <p:nvPr/>
          </p:nvPicPr>
          <p:blipFill rotWithShape="1">
            <a:blip r:embed="rId15">
              <a:alphaModFix/>
            </a:blip>
            <a:srcRect/>
            <a:stretch/>
          </p:blipFill>
          <p:spPr>
            <a:xfrm>
              <a:off x="2746827" y="1453012"/>
              <a:ext cx="582242" cy="445554"/>
            </a:xfrm>
            <a:prstGeom prst="rect">
              <a:avLst/>
            </a:prstGeom>
            <a:noFill/>
            <a:ln>
              <a:noFill/>
            </a:ln>
          </p:spPr>
        </p:pic>
        <p:pic>
          <p:nvPicPr>
            <p:cNvPr id="514" name="Shape 514" descr="Java_logo.png"/>
            <p:cNvPicPr preferRelativeResize="0"/>
            <p:nvPr/>
          </p:nvPicPr>
          <p:blipFill rotWithShape="1">
            <a:blip r:embed="rId16">
              <a:alphaModFix/>
            </a:blip>
            <a:srcRect/>
            <a:stretch/>
          </p:blipFill>
          <p:spPr>
            <a:xfrm>
              <a:off x="2347514" y="693749"/>
              <a:ext cx="518799" cy="518799"/>
            </a:xfrm>
            <a:prstGeom prst="rect">
              <a:avLst/>
            </a:prstGeom>
            <a:noFill/>
            <a:ln>
              <a:noFill/>
            </a:ln>
          </p:spPr>
        </p:pic>
        <p:pic>
          <p:nvPicPr>
            <p:cNvPr id="515" name="Shape 515" descr="microsoft_.net_.gif"/>
            <p:cNvPicPr preferRelativeResize="0"/>
            <p:nvPr/>
          </p:nvPicPr>
          <p:blipFill rotWithShape="1">
            <a:blip r:embed="rId17">
              <a:alphaModFix/>
            </a:blip>
            <a:srcRect/>
            <a:stretch/>
          </p:blipFill>
          <p:spPr>
            <a:xfrm>
              <a:off x="2925171" y="787547"/>
              <a:ext cx="377555" cy="377555"/>
            </a:xfrm>
            <a:prstGeom prst="rect">
              <a:avLst/>
            </a:prstGeom>
            <a:noFill/>
            <a:ln>
              <a:noFill/>
            </a:ln>
          </p:spPr>
        </p:pic>
        <p:pic>
          <p:nvPicPr>
            <p:cNvPr id="516" name="Shape 516" descr="nodejs.png"/>
            <p:cNvPicPr preferRelativeResize="0"/>
            <p:nvPr/>
          </p:nvPicPr>
          <p:blipFill rotWithShape="1">
            <a:blip r:embed="rId18">
              <a:alphaModFix/>
            </a:blip>
            <a:srcRect/>
            <a:stretch/>
          </p:blipFill>
          <p:spPr>
            <a:xfrm>
              <a:off x="3456422" y="797849"/>
              <a:ext cx="389441" cy="389441"/>
            </a:xfrm>
            <a:prstGeom prst="rect">
              <a:avLst/>
            </a:prstGeom>
            <a:noFill/>
            <a:ln>
              <a:noFill/>
            </a:ln>
          </p:spPr>
        </p:pic>
        <p:pic>
          <p:nvPicPr>
            <p:cNvPr id="517" name="Shape 517"/>
            <p:cNvPicPr preferRelativeResize="0"/>
            <p:nvPr/>
          </p:nvPicPr>
          <p:blipFill rotWithShape="1">
            <a:blip r:embed="rId19">
              <a:alphaModFix/>
            </a:blip>
            <a:srcRect/>
            <a:stretch/>
          </p:blipFill>
          <p:spPr>
            <a:xfrm>
              <a:off x="4020470" y="967687"/>
              <a:ext cx="187477" cy="50678"/>
            </a:xfrm>
            <a:prstGeom prst="rect">
              <a:avLst/>
            </a:prstGeom>
            <a:noFill/>
            <a:ln>
              <a:noFill/>
            </a:ln>
          </p:spPr>
        </p:pic>
        <p:sp>
          <p:nvSpPr>
            <p:cNvPr id="518" name="Shape 518"/>
            <p:cNvSpPr/>
            <p:nvPr/>
          </p:nvSpPr>
          <p:spPr>
            <a:xfrm>
              <a:off x="2481824" y="2137519"/>
              <a:ext cx="425786" cy="425786"/>
            </a:xfrm>
            <a:prstGeom prst="ellipse">
              <a:avLst/>
            </a:prstGeom>
            <a:solidFill>
              <a:srgbClr val="D3EAE6"/>
            </a:solidFill>
            <a:ln w="12700" cap="flat" cmpd="sng">
              <a:solidFill>
                <a:srgbClr val="58C6B8"/>
              </a:solidFill>
              <a:prstDash val="solid"/>
              <a:round/>
              <a:headEnd type="none" w="med" len="med"/>
              <a:tailEnd type="none" w="med" len="med"/>
            </a:ln>
          </p:spPr>
          <p:txBody>
            <a:bodyPr wrap="square" lIns="0" tIns="0" rIns="0" bIns="0" anchor="ctr" anchorCtr="0">
              <a:noAutofit/>
            </a:bodyPr>
            <a:lstStyle/>
            <a:p>
              <a:pPr marL="0" marR="0" lvl="0" indent="0" algn="ctr" rtl="0">
                <a:spcBef>
                  <a:spcPts val="0"/>
                </a:spcBef>
                <a:buSzPct val="25000"/>
                <a:buNone/>
              </a:pPr>
              <a:r>
                <a:rPr lang="en-US" sz="700" b="1">
                  <a:solidFill>
                    <a:schemeClr val="accent1"/>
                  </a:solidFill>
                  <a:latin typeface="Arial"/>
                  <a:ea typeface="Arial"/>
                  <a:cs typeface="Arial"/>
                  <a:sym typeface="Arial"/>
                </a:rPr>
                <a:t>Native</a:t>
              </a:r>
            </a:p>
          </p:txBody>
        </p:sp>
        <p:sp>
          <p:nvSpPr>
            <p:cNvPr id="519" name="Shape 519"/>
            <p:cNvSpPr/>
            <p:nvPr/>
          </p:nvSpPr>
          <p:spPr>
            <a:xfrm>
              <a:off x="3067369" y="2127022"/>
              <a:ext cx="425786" cy="425786"/>
            </a:xfrm>
            <a:prstGeom prst="ellipse">
              <a:avLst/>
            </a:prstGeom>
            <a:solidFill>
              <a:srgbClr val="E0E0E0"/>
            </a:solidFill>
            <a:ln w="12700" cap="flat" cmpd="sng">
              <a:solidFill>
                <a:srgbClr val="BFBFBF"/>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dirty="0">
                  <a:solidFill>
                    <a:srgbClr val="909090"/>
                  </a:solidFill>
                  <a:latin typeface="Arial"/>
                  <a:ea typeface="Arial"/>
                  <a:cs typeface="Arial"/>
                  <a:sym typeface="Arial"/>
                </a:rPr>
                <a:t>User</a:t>
              </a:r>
              <a:br>
                <a:rPr lang="en-US" sz="700" b="1" dirty="0">
                  <a:solidFill>
                    <a:srgbClr val="909090"/>
                  </a:solidFill>
                  <a:latin typeface="Arial"/>
                  <a:ea typeface="Arial"/>
                  <a:cs typeface="Arial"/>
                  <a:sym typeface="Arial"/>
                </a:rPr>
              </a:br>
              <a:r>
                <a:rPr lang="en-US" sz="700" b="1" dirty="0">
                  <a:solidFill>
                    <a:srgbClr val="909090"/>
                  </a:solidFill>
                  <a:latin typeface="Arial"/>
                  <a:ea typeface="Arial"/>
                  <a:cs typeface="Arial"/>
                  <a:sym typeface="Arial"/>
                </a:rPr>
                <a:t>Provided</a:t>
              </a:r>
            </a:p>
          </p:txBody>
        </p:sp>
        <p:sp>
          <p:nvSpPr>
            <p:cNvPr id="520" name="Shape 520"/>
            <p:cNvSpPr/>
            <p:nvPr/>
          </p:nvSpPr>
          <p:spPr>
            <a:xfrm>
              <a:off x="3654341" y="2137519"/>
              <a:ext cx="425786" cy="425786"/>
            </a:xfrm>
            <a:prstGeom prst="ellipse">
              <a:avLst/>
            </a:prstGeom>
            <a:solidFill>
              <a:srgbClr val="D9D9E5"/>
            </a:solidFill>
            <a:ln w="12700" cap="flat" cmpd="sng">
              <a:solidFill>
                <a:srgbClr val="8893B4"/>
              </a:solidFill>
              <a:prstDash val="solid"/>
              <a:round/>
              <a:headEnd type="none" w="med" len="med"/>
              <a:tailEnd type="none" w="med" len="med"/>
            </a:ln>
          </p:spPr>
          <p:txBody>
            <a:bodyPr wrap="none" lIns="0" tIns="0" rIns="0" bIns="0" anchor="ctr" anchorCtr="0">
              <a:noAutofit/>
            </a:bodyPr>
            <a:lstStyle/>
            <a:p>
              <a:pPr marL="0" marR="0" lvl="0" indent="0" algn="ctr" rtl="0">
                <a:spcBef>
                  <a:spcPts val="0"/>
                </a:spcBef>
                <a:buSzPct val="25000"/>
                <a:buNone/>
              </a:pPr>
              <a:r>
                <a:rPr lang="en-US" sz="700" b="1">
                  <a:solidFill>
                    <a:srgbClr val="7F7F7F"/>
                  </a:solidFill>
                  <a:latin typeface="Arial"/>
                  <a:ea typeface="Arial"/>
                  <a:cs typeface="Arial"/>
                  <a:sym typeface="Arial"/>
                </a:rPr>
                <a:t>Partner</a:t>
              </a:r>
            </a:p>
          </p:txBody>
        </p:sp>
      </p:grpSp>
      <p:sp>
        <p:nvSpPr>
          <p:cNvPr id="521" name="Shape 521"/>
          <p:cNvSpPr/>
          <p:nvPr/>
        </p:nvSpPr>
        <p:spPr>
          <a:xfrm>
            <a:off x="1263164" y="559966"/>
            <a:ext cx="3200967" cy="2206244"/>
          </a:xfrm>
          <a:prstGeom prst="roundRect">
            <a:avLst>
              <a:gd name="adj" fmla="val 5638"/>
            </a:avLst>
          </a:prstGeom>
          <a:noFill/>
          <a:ln w="38100" cap="flat" cmpd="sng">
            <a:solidFill>
              <a:schemeClr val="accent6"/>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22" name="Shape 522"/>
          <p:cNvSpPr txBox="1"/>
          <p:nvPr/>
        </p:nvSpPr>
        <p:spPr>
          <a:xfrm>
            <a:off x="2208782" y="256804"/>
            <a:ext cx="1356035" cy="276999"/>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200">
                <a:solidFill>
                  <a:schemeClr val="dk2"/>
                </a:solidFill>
                <a:latin typeface="Arial"/>
                <a:ea typeface="Arial"/>
                <a:cs typeface="Arial"/>
                <a:sym typeface="Arial"/>
              </a:rPr>
              <a:t>DEVELOPMENT</a:t>
            </a:r>
          </a:p>
        </p:txBody>
      </p:sp>
    </p:spTree>
  </p:cSld>
  <p:clrMapOvr>
    <a:masterClrMapping/>
  </p:clrMapOvr>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892</TotalTime>
  <Words>4934</Words>
  <Application>Microsoft Macintosh PowerPoint</Application>
  <PresentationFormat>On-screen Show (16:9)</PresentationFormat>
  <Paragraphs>754</Paragraphs>
  <Slides>44</Slides>
  <Notes>44</Notes>
  <HiddenSlides>9</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44</vt:i4>
      </vt:variant>
    </vt:vector>
  </HeadingPairs>
  <TitlesOfParts>
    <vt:vector size="56" baseType="lpstr">
      <vt:lpstr>Arial</vt:lpstr>
      <vt:lpstr>Calibri</vt:lpstr>
      <vt:lpstr>Helvetica Neue</vt:lpstr>
      <vt:lpstr>Helvetica Neue Light</vt:lpstr>
      <vt:lpstr>Noto Sans Symbols</vt:lpstr>
      <vt:lpstr>Open Sans</vt:lpstr>
      <vt:lpstr>Verdana</vt:lpstr>
      <vt:lpstr>Pivotal Main</vt:lpstr>
      <vt:lpstr>2_Pivotal Main</vt:lpstr>
      <vt:lpstr>1_Pivotal Main</vt:lpstr>
      <vt:lpstr>2_Office Theme</vt:lpstr>
      <vt:lpstr>Office Theme</vt:lpstr>
      <vt:lpstr>PowerPoint Presentation</vt:lpstr>
      <vt:lpstr>PowerPoint Presentation</vt:lpstr>
      <vt:lpstr>PowerPoint Presentation</vt:lpstr>
      <vt:lpstr>Changing Model for Application Delivery</vt:lpstr>
      <vt:lpstr>Rise of the Cloud Natives</vt:lpstr>
      <vt:lpstr>Typical Platform Evolution</vt:lpstr>
      <vt:lpstr>PowerPoint Presentation</vt:lpstr>
      <vt:lpstr>PowerPoint Presentation</vt:lpstr>
      <vt:lpstr>PowerPoint Presentation</vt:lpstr>
      <vt:lpstr>Developer Self Service Provisioning</vt:lpstr>
      <vt:lpstr>Complete Microservices Framework</vt:lpstr>
      <vt:lpstr>Services prepackaged for simple consumption</vt:lpstr>
      <vt:lpstr>PowerPoint Presentation</vt:lpstr>
      <vt:lpstr>Comprehensive application lifecycle management </vt:lpstr>
      <vt:lpstr>Accelerating the velocity of each iteration</vt:lpstr>
      <vt:lpstr>Everything to Deploy and Manage the App</vt:lpstr>
      <vt:lpstr>PowerPoint Presentation</vt:lpstr>
      <vt:lpstr>Comprehensive Visibility &amp; Administration</vt:lpstr>
      <vt:lpstr>4 Levels of High Availability</vt:lpstr>
      <vt:lpstr>PowerPoint Presentation</vt:lpstr>
      <vt:lpstr>Container Scheduler Handles Workloads</vt:lpstr>
      <vt:lpstr>Container Scheduler Handles Workloads</vt:lpstr>
      <vt:lpstr>Container Scheduler Handles Workloads</vt:lpstr>
      <vt:lpstr>Each Layer Upgradable with No Downtime</vt:lpstr>
      <vt:lpstr>PowerPoint Presentation</vt:lpstr>
      <vt:lpstr>PowerPoint Presentation</vt:lpstr>
      <vt:lpstr>Write App Once, Deploy Anywhere</vt:lpstr>
      <vt:lpstr>Faster Time to Market at Less Cost</vt:lpstr>
      <vt:lpstr>PowerPoint Presentation</vt:lpstr>
      <vt:lpstr>Worldwide, Cross-Vertical Customer Adoption</vt:lpstr>
      <vt:lpstr>PowerPoint Presentation</vt:lpstr>
      <vt:lpstr>PowerPoint Presentation</vt:lpstr>
      <vt:lpstr>PowerPoint Presentation</vt:lpstr>
      <vt:lpstr>DIY Cloud Native Platform Reference Architecture </vt:lpstr>
      <vt:lpstr>Same Reference Arch with Cloud Foundry</vt:lpstr>
      <vt:lpstr>Cloud Foundry Foundation</vt:lpstr>
      <vt:lpstr>Upgrade and patch with rolling “canary” deploys</vt:lpstr>
      <vt:lpstr>Customer Value</vt:lpstr>
      <vt:lpstr>Customer Value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 Busch</cp:lastModifiedBy>
  <cp:revision>7</cp:revision>
  <dcterms:modified xsi:type="dcterms:W3CDTF">2017-12-14T19:06:57Z</dcterms:modified>
</cp:coreProperties>
</file>